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9"/>
  </p:notesMasterIdLst>
  <p:sldIdLst>
    <p:sldId id="306" r:id="rId5"/>
    <p:sldId id="309" r:id="rId6"/>
    <p:sldId id="307" r:id="rId7"/>
    <p:sldId id="314" r:id="rId8"/>
    <p:sldId id="308" r:id="rId9"/>
    <p:sldId id="329" r:id="rId10"/>
    <p:sldId id="331" r:id="rId11"/>
    <p:sldId id="337" r:id="rId12"/>
    <p:sldId id="317" r:id="rId13"/>
    <p:sldId id="319" r:id="rId14"/>
    <p:sldId id="336" r:id="rId15"/>
    <p:sldId id="332" r:id="rId16"/>
    <p:sldId id="333" r:id="rId17"/>
    <p:sldId id="338" r:id="rId18"/>
    <p:sldId id="324" r:id="rId19"/>
    <p:sldId id="325" r:id="rId20"/>
    <p:sldId id="327" r:id="rId21"/>
    <p:sldId id="294" r:id="rId22"/>
    <p:sldId id="328" r:id="rId23"/>
    <p:sldId id="339" r:id="rId24"/>
    <p:sldId id="340" r:id="rId25"/>
    <p:sldId id="342" r:id="rId26"/>
    <p:sldId id="311" r:id="rId27"/>
    <p:sldId id="31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67" autoAdjust="0"/>
  </p:normalViewPr>
  <p:slideViewPr>
    <p:cSldViewPr snapToGrid="0">
      <p:cViewPr varScale="1">
        <p:scale>
          <a:sx n="70" d="100"/>
          <a:sy n="70" d="100"/>
        </p:scale>
        <p:origin x="1166" y="4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B27A63-7D54-4F41-95B8-046FC9640B13}"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en-US"/>
        </a:p>
      </dgm:t>
    </dgm:pt>
    <dgm:pt modelId="{2749520E-127A-4686-89DC-416E5F0DA023}">
      <dgm:prSet/>
      <dgm:spPr/>
      <dgm:t>
        <a:bodyPr/>
        <a:lstStyle/>
        <a:p>
          <a:r>
            <a:rPr lang="en-US" b="0" i="0" dirty="0"/>
            <a:t>When using LinkedIn, users may be faced with the challenge of selecting who to follow among the vast number of influencers and professionals present on the platform. </a:t>
          </a:r>
          <a:endParaRPr lang="en-US" dirty="0"/>
        </a:p>
      </dgm:t>
    </dgm:pt>
    <dgm:pt modelId="{8FC74839-B930-41A4-9DCC-FDA34FBA1AAD}" type="parTrans" cxnId="{8723F76F-A3B8-4B1F-9E1A-59B0F27F15E3}">
      <dgm:prSet/>
      <dgm:spPr/>
      <dgm:t>
        <a:bodyPr/>
        <a:lstStyle/>
        <a:p>
          <a:endParaRPr lang="en-US"/>
        </a:p>
      </dgm:t>
    </dgm:pt>
    <dgm:pt modelId="{105DADFC-976A-4617-A79E-CB0C2ABED60C}" type="sibTrans" cxnId="{8723F76F-A3B8-4B1F-9E1A-59B0F27F15E3}">
      <dgm:prSet/>
      <dgm:spPr/>
      <dgm:t>
        <a:bodyPr/>
        <a:lstStyle/>
        <a:p>
          <a:endParaRPr lang="en-US"/>
        </a:p>
      </dgm:t>
    </dgm:pt>
    <dgm:pt modelId="{3AAFC787-8C6B-4444-ADC3-E5809603D7E4}">
      <dgm:prSet/>
      <dgm:spPr/>
      <dgm:t>
        <a:bodyPr/>
        <a:lstStyle/>
        <a:p>
          <a:r>
            <a:rPr lang="en-US" b="0" i="0" dirty="0"/>
            <a:t>With limited time and attention, it becomes crucial for users to make informed decisions about who to follow in order to enhance their professional growth, gain valuable insights, and build a strong network. </a:t>
          </a:r>
          <a:endParaRPr lang="en-US" dirty="0"/>
        </a:p>
      </dgm:t>
    </dgm:pt>
    <dgm:pt modelId="{BF9243BD-6A7B-4FD3-B824-9CD6D04ADF55}" type="parTrans" cxnId="{4B8CAA7C-A1CD-49C2-BB7B-06E00B0F95E3}">
      <dgm:prSet/>
      <dgm:spPr/>
      <dgm:t>
        <a:bodyPr/>
        <a:lstStyle/>
        <a:p>
          <a:endParaRPr lang="en-US"/>
        </a:p>
      </dgm:t>
    </dgm:pt>
    <dgm:pt modelId="{B501D2A0-0D8A-477E-8301-A404B3998415}" type="sibTrans" cxnId="{4B8CAA7C-A1CD-49C2-BB7B-06E00B0F95E3}">
      <dgm:prSet/>
      <dgm:spPr/>
      <dgm:t>
        <a:bodyPr/>
        <a:lstStyle/>
        <a:p>
          <a:endParaRPr lang="en-US"/>
        </a:p>
      </dgm:t>
    </dgm:pt>
    <dgm:pt modelId="{D656B181-2010-435F-B1A5-8951364C7303}">
      <dgm:prSet/>
      <dgm:spPr/>
      <dgm:t>
        <a:bodyPr/>
        <a:lstStyle/>
        <a:p>
          <a:r>
            <a:rPr lang="en-US" b="0" i="0" dirty="0"/>
            <a:t>However, the process of selecting the right influencers can be overwhelming and time-consuming, leading to potential missed opportunities or following individuals who may not provide the desired value </a:t>
          </a:r>
          <a:endParaRPr lang="en-US" dirty="0"/>
        </a:p>
      </dgm:t>
    </dgm:pt>
    <dgm:pt modelId="{BB5055C8-2EEA-4544-9303-6FF32E9EB420}" type="parTrans" cxnId="{DB1D52CC-1A9E-4205-BC88-D4209F609EBC}">
      <dgm:prSet/>
      <dgm:spPr/>
      <dgm:t>
        <a:bodyPr/>
        <a:lstStyle/>
        <a:p>
          <a:endParaRPr lang="en-US"/>
        </a:p>
      </dgm:t>
    </dgm:pt>
    <dgm:pt modelId="{0D4A5B52-E8A5-4371-A91F-1A1FB8268658}" type="sibTrans" cxnId="{DB1D52CC-1A9E-4205-BC88-D4209F609EBC}">
      <dgm:prSet/>
      <dgm:spPr/>
      <dgm:t>
        <a:bodyPr/>
        <a:lstStyle/>
        <a:p>
          <a:endParaRPr lang="en-US"/>
        </a:p>
      </dgm:t>
    </dgm:pt>
    <dgm:pt modelId="{B93B7481-5648-4B52-96C3-F270EDD3835B}" type="pres">
      <dgm:prSet presAssocID="{F1B27A63-7D54-4F41-95B8-046FC9640B13}" presName="linear" presStyleCnt="0">
        <dgm:presLayoutVars>
          <dgm:animLvl val="lvl"/>
          <dgm:resizeHandles val="exact"/>
        </dgm:presLayoutVars>
      </dgm:prSet>
      <dgm:spPr/>
    </dgm:pt>
    <dgm:pt modelId="{6191D5B6-DFCA-49BA-9E90-51578AEA1650}" type="pres">
      <dgm:prSet presAssocID="{2749520E-127A-4686-89DC-416E5F0DA023}" presName="parentText" presStyleLbl="node1" presStyleIdx="0" presStyleCnt="3">
        <dgm:presLayoutVars>
          <dgm:chMax val="0"/>
          <dgm:bulletEnabled val="1"/>
        </dgm:presLayoutVars>
      </dgm:prSet>
      <dgm:spPr/>
    </dgm:pt>
    <dgm:pt modelId="{B22808DD-BC6F-4618-A974-A3A2B7C09456}" type="pres">
      <dgm:prSet presAssocID="{105DADFC-976A-4617-A79E-CB0C2ABED60C}" presName="spacer" presStyleCnt="0"/>
      <dgm:spPr/>
    </dgm:pt>
    <dgm:pt modelId="{2A2D0051-8B3E-4F1B-ACBA-12A36767880A}" type="pres">
      <dgm:prSet presAssocID="{3AAFC787-8C6B-4444-ADC3-E5809603D7E4}" presName="parentText" presStyleLbl="node1" presStyleIdx="1" presStyleCnt="3">
        <dgm:presLayoutVars>
          <dgm:chMax val="0"/>
          <dgm:bulletEnabled val="1"/>
        </dgm:presLayoutVars>
      </dgm:prSet>
      <dgm:spPr/>
    </dgm:pt>
    <dgm:pt modelId="{0C21F01A-6781-4308-990D-165FD32AA27E}" type="pres">
      <dgm:prSet presAssocID="{B501D2A0-0D8A-477E-8301-A404B3998415}" presName="spacer" presStyleCnt="0"/>
      <dgm:spPr/>
    </dgm:pt>
    <dgm:pt modelId="{E190D426-FDE2-4503-9EB5-0EFD238096C8}" type="pres">
      <dgm:prSet presAssocID="{D656B181-2010-435F-B1A5-8951364C7303}" presName="parentText" presStyleLbl="node1" presStyleIdx="2" presStyleCnt="3">
        <dgm:presLayoutVars>
          <dgm:chMax val="0"/>
          <dgm:bulletEnabled val="1"/>
        </dgm:presLayoutVars>
      </dgm:prSet>
      <dgm:spPr/>
    </dgm:pt>
  </dgm:ptLst>
  <dgm:cxnLst>
    <dgm:cxn modelId="{70320C1B-58B6-4307-840C-055CD6129456}" type="presOf" srcId="{2749520E-127A-4686-89DC-416E5F0DA023}" destId="{6191D5B6-DFCA-49BA-9E90-51578AEA1650}" srcOrd="0" destOrd="0" presId="urn:microsoft.com/office/officeart/2005/8/layout/vList2"/>
    <dgm:cxn modelId="{5E8FF543-481A-474B-ADC8-A66B22C26C82}" type="presOf" srcId="{D656B181-2010-435F-B1A5-8951364C7303}" destId="{E190D426-FDE2-4503-9EB5-0EFD238096C8}" srcOrd="0" destOrd="0" presId="urn:microsoft.com/office/officeart/2005/8/layout/vList2"/>
    <dgm:cxn modelId="{DE3C5E4B-788B-4837-B256-5A23E5B0CA9F}" type="presOf" srcId="{3AAFC787-8C6B-4444-ADC3-E5809603D7E4}" destId="{2A2D0051-8B3E-4F1B-ACBA-12A36767880A}" srcOrd="0" destOrd="0" presId="urn:microsoft.com/office/officeart/2005/8/layout/vList2"/>
    <dgm:cxn modelId="{8723F76F-A3B8-4B1F-9E1A-59B0F27F15E3}" srcId="{F1B27A63-7D54-4F41-95B8-046FC9640B13}" destId="{2749520E-127A-4686-89DC-416E5F0DA023}" srcOrd="0" destOrd="0" parTransId="{8FC74839-B930-41A4-9DCC-FDA34FBA1AAD}" sibTransId="{105DADFC-976A-4617-A79E-CB0C2ABED60C}"/>
    <dgm:cxn modelId="{4B8CAA7C-A1CD-49C2-BB7B-06E00B0F95E3}" srcId="{F1B27A63-7D54-4F41-95B8-046FC9640B13}" destId="{3AAFC787-8C6B-4444-ADC3-E5809603D7E4}" srcOrd="1" destOrd="0" parTransId="{BF9243BD-6A7B-4FD3-B824-9CD6D04ADF55}" sibTransId="{B501D2A0-0D8A-477E-8301-A404B3998415}"/>
    <dgm:cxn modelId="{64BD3B8C-79D7-44D5-878E-3406BADCF168}" type="presOf" srcId="{F1B27A63-7D54-4F41-95B8-046FC9640B13}" destId="{B93B7481-5648-4B52-96C3-F270EDD3835B}" srcOrd="0" destOrd="0" presId="urn:microsoft.com/office/officeart/2005/8/layout/vList2"/>
    <dgm:cxn modelId="{DB1D52CC-1A9E-4205-BC88-D4209F609EBC}" srcId="{F1B27A63-7D54-4F41-95B8-046FC9640B13}" destId="{D656B181-2010-435F-B1A5-8951364C7303}" srcOrd="2" destOrd="0" parTransId="{BB5055C8-2EEA-4544-9303-6FF32E9EB420}" sibTransId="{0D4A5B52-E8A5-4371-A91F-1A1FB8268658}"/>
    <dgm:cxn modelId="{9FF09863-0E38-4E77-81E5-14CC75992926}" type="presParOf" srcId="{B93B7481-5648-4B52-96C3-F270EDD3835B}" destId="{6191D5B6-DFCA-49BA-9E90-51578AEA1650}" srcOrd="0" destOrd="0" presId="urn:microsoft.com/office/officeart/2005/8/layout/vList2"/>
    <dgm:cxn modelId="{5966CB35-B5C1-4FAE-996F-A8B614ADB2BF}" type="presParOf" srcId="{B93B7481-5648-4B52-96C3-F270EDD3835B}" destId="{B22808DD-BC6F-4618-A974-A3A2B7C09456}" srcOrd="1" destOrd="0" presId="urn:microsoft.com/office/officeart/2005/8/layout/vList2"/>
    <dgm:cxn modelId="{DE2AD7EC-32F7-4093-AE0C-F72552491313}" type="presParOf" srcId="{B93B7481-5648-4B52-96C3-F270EDD3835B}" destId="{2A2D0051-8B3E-4F1B-ACBA-12A36767880A}" srcOrd="2" destOrd="0" presId="urn:microsoft.com/office/officeart/2005/8/layout/vList2"/>
    <dgm:cxn modelId="{D701DF58-E938-4B47-BCCE-365586136461}" type="presParOf" srcId="{B93B7481-5648-4B52-96C3-F270EDD3835B}" destId="{0C21F01A-6781-4308-990D-165FD32AA27E}" srcOrd="3" destOrd="0" presId="urn:microsoft.com/office/officeart/2005/8/layout/vList2"/>
    <dgm:cxn modelId="{C688ABEA-4437-43A2-B9AC-6DA1DC3D3C82}" type="presParOf" srcId="{B93B7481-5648-4B52-96C3-F270EDD3835B}" destId="{E190D426-FDE2-4503-9EB5-0EFD238096C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4FD771-9C64-4469-84B5-2D877DC0682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6E4D269-C362-4F6A-A713-84F017646C70}">
      <dgm:prSet/>
      <dgm:spPr/>
      <dgm:t>
        <a:bodyPr/>
        <a:lstStyle/>
        <a:p>
          <a:pPr>
            <a:lnSpc>
              <a:spcPct val="100000"/>
            </a:lnSpc>
          </a:pPr>
          <a:r>
            <a:rPr lang="en-US"/>
            <a:t>Accessing unique perspectives and insights from skilled professionals in today's job market can provide a multitude of benefits, including adaptability, industry knowledge, networking opportunities, problem-solving abilities, and personal development.</a:t>
          </a:r>
        </a:p>
      </dgm:t>
    </dgm:pt>
    <dgm:pt modelId="{A833CDB0-D0AB-46B4-800C-4F5330F97F24}" type="parTrans" cxnId="{83B70684-75D7-477F-A52B-F689BBBC085C}">
      <dgm:prSet/>
      <dgm:spPr/>
      <dgm:t>
        <a:bodyPr/>
        <a:lstStyle/>
        <a:p>
          <a:endParaRPr lang="en-US"/>
        </a:p>
      </dgm:t>
    </dgm:pt>
    <dgm:pt modelId="{306AAD45-DB37-4347-9383-878EED571EED}" type="sibTrans" cxnId="{83B70684-75D7-477F-A52B-F689BBBC085C}">
      <dgm:prSet/>
      <dgm:spPr/>
      <dgm:t>
        <a:bodyPr/>
        <a:lstStyle/>
        <a:p>
          <a:endParaRPr lang="en-US"/>
        </a:p>
      </dgm:t>
    </dgm:pt>
    <dgm:pt modelId="{F5BE9262-5703-49D9-BBDB-BD8BC313D641}">
      <dgm:prSet/>
      <dgm:spPr/>
      <dgm:t>
        <a:bodyPr/>
        <a:lstStyle/>
        <a:p>
          <a:pPr>
            <a:lnSpc>
              <a:spcPct val="100000"/>
            </a:lnSpc>
          </a:pPr>
          <a:r>
            <a:rPr lang="en-US"/>
            <a:t>While there are a bunch of studies documenting what constitutes a good LinkedIn post and how to ensure engagement and maximum reach for a post, there is limited information/studies about how LinkedIn users choose who to follow.</a:t>
          </a:r>
        </a:p>
      </dgm:t>
    </dgm:pt>
    <dgm:pt modelId="{8B35BEE7-C8C2-4F38-A5BE-9CE6EA74123D}" type="parTrans" cxnId="{5C1071F4-732E-4CEC-85A8-E88E2BF8ED35}">
      <dgm:prSet/>
      <dgm:spPr/>
      <dgm:t>
        <a:bodyPr/>
        <a:lstStyle/>
        <a:p>
          <a:endParaRPr lang="en-US"/>
        </a:p>
      </dgm:t>
    </dgm:pt>
    <dgm:pt modelId="{DF775F81-3AB2-48D1-BFC5-57144215BD5A}" type="sibTrans" cxnId="{5C1071F4-732E-4CEC-85A8-E88E2BF8ED35}">
      <dgm:prSet/>
      <dgm:spPr/>
      <dgm:t>
        <a:bodyPr/>
        <a:lstStyle/>
        <a:p>
          <a:endParaRPr lang="en-US"/>
        </a:p>
      </dgm:t>
    </dgm:pt>
    <dgm:pt modelId="{E9E71DA0-DBFA-49E3-8312-3B90B3D9D1E8}">
      <dgm:prSet/>
      <dgm:spPr/>
      <dgm:t>
        <a:bodyPr/>
        <a:lstStyle/>
        <a:p>
          <a:pPr>
            <a:lnSpc>
              <a:spcPct val="100000"/>
            </a:lnSpc>
          </a:pPr>
          <a:r>
            <a:rPr lang="en-US"/>
            <a:t>Users generally follow those who up in their Feed or Use the search function to discover voices on specific topics.</a:t>
          </a:r>
        </a:p>
      </dgm:t>
    </dgm:pt>
    <dgm:pt modelId="{E7D7C8FB-F420-434A-A1C0-F29C250485EA}" type="parTrans" cxnId="{6CCBC87F-46B3-4104-8BE3-6CBBBD1B351B}">
      <dgm:prSet/>
      <dgm:spPr/>
      <dgm:t>
        <a:bodyPr/>
        <a:lstStyle/>
        <a:p>
          <a:endParaRPr lang="en-US"/>
        </a:p>
      </dgm:t>
    </dgm:pt>
    <dgm:pt modelId="{CE4BAD62-E3CB-4BC4-B12C-6BF41039250A}" type="sibTrans" cxnId="{6CCBC87F-46B3-4104-8BE3-6CBBBD1B351B}">
      <dgm:prSet/>
      <dgm:spPr/>
      <dgm:t>
        <a:bodyPr/>
        <a:lstStyle/>
        <a:p>
          <a:endParaRPr lang="en-US"/>
        </a:p>
      </dgm:t>
    </dgm:pt>
    <dgm:pt modelId="{A824ABBF-349C-4C63-8576-1CEFA52C17AC}" type="pres">
      <dgm:prSet presAssocID="{424FD771-9C64-4469-84B5-2D877DC0682C}" presName="root" presStyleCnt="0">
        <dgm:presLayoutVars>
          <dgm:dir/>
          <dgm:resizeHandles val="exact"/>
        </dgm:presLayoutVars>
      </dgm:prSet>
      <dgm:spPr/>
    </dgm:pt>
    <dgm:pt modelId="{1EBE17D2-25C6-4C50-B082-8F93656EFEE9}" type="pres">
      <dgm:prSet presAssocID="{06E4D269-C362-4F6A-A713-84F017646C70}" presName="compNode" presStyleCnt="0"/>
      <dgm:spPr/>
    </dgm:pt>
    <dgm:pt modelId="{D1C62659-6E1F-4E72-BF65-D0ECC4BA9290}" type="pres">
      <dgm:prSet presAssocID="{06E4D269-C362-4F6A-A713-84F017646C70}" presName="bgRect" presStyleLbl="bgShp" presStyleIdx="0" presStyleCnt="3"/>
      <dgm:spPr/>
    </dgm:pt>
    <dgm:pt modelId="{A3196768-BCAA-4114-A1B1-AE996FA28E3E}" type="pres">
      <dgm:prSet presAssocID="{06E4D269-C362-4F6A-A713-84F017646C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2BB4F24E-E348-4C63-A5C0-95EFE23D10B4}" type="pres">
      <dgm:prSet presAssocID="{06E4D269-C362-4F6A-A713-84F017646C70}" presName="spaceRect" presStyleCnt="0"/>
      <dgm:spPr/>
    </dgm:pt>
    <dgm:pt modelId="{02D0D4BA-056C-44C8-A22C-B0ED7364D755}" type="pres">
      <dgm:prSet presAssocID="{06E4D269-C362-4F6A-A713-84F017646C70}" presName="parTx" presStyleLbl="revTx" presStyleIdx="0" presStyleCnt="3">
        <dgm:presLayoutVars>
          <dgm:chMax val="0"/>
          <dgm:chPref val="0"/>
        </dgm:presLayoutVars>
      </dgm:prSet>
      <dgm:spPr/>
    </dgm:pt>
    <dgm:pt modelId="{5D36C6B8-F2CA-49DF-A8E5-DA546E9F6B1C}" type="pres">
      <dgm:prSet presAssocID="{306AAD45-DB37-4347-9383-878EED571EED}" presName="sibTrans" presStyleCnt="0"/>
      <dgm:spPr/>
    </dgm:pt>
    <dgm:pt modelId="{39294895-CC7B-426A-9411-46ADBFBD15B9}" type="pres">
      <dgm:prSet presAssocID="{F5BE9262-5703-49D9-BBDB-BD8BC313D641}" presName="compNode" presStyleCnt="0"/>
      <dgm:spPr/>
    </dgm:pt>
    <dgm:pt modelId="{F9E12569-618E-4F62-B0ED-C0D54F1CE24F}" type="pres">
      <dgm:prSet presAssocID="{F5BE9262-5703-49D9-BBDB-BD8BC313D641}" presName="bgRect" presStyleLbl="bgShp" presStyleIdx="1" presStyleCnt="3"/>
      <dgm:spPr/>
    </dgm:pt>
    <dgm:pt modelId="{0B803C5A-5220-4C64-8E0B-F99ECF607664}" type="pres">
      <dgm:prSet presAssocID="{F5BE9262-5703-49D9-BBDB-BD8BC313D6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nections"/>
        </a:ext>
      </dgm:extLst>
    </dgm:pt>
    <dgm:pt modelId="{E8FDEB17-B3F0-456F-8F65-0AB18F64A8CB}" type="pres">
      <dgm:prSet presAssocID="{F5BE9262-5703-49D9-BBDB-BD8BC313D641}" presName="spaceRect" presStyleCnt="0"/>
      <dgm:spPr/>
    </dgm:pt>
    <dgm:pt modelId="{2A023868-8E54-48CB-AC2A-43F8486C6B9A}" type="pres">
      <dgm:prSet presAssocID="{F5BE9262-5703-49D9-BBDB-BD8BC313D641}" presName="parTx" presStyleLbl="revTx" presStyleIdx="1" presStyleCnt="3">
        <dgm:presLayoutVars>
          <dgm:chMax val="0"/>
          <dgm:chPref val="0"/>
        </dgm:presLayoutVars>
      </dgm:prSet>
      <dgm:spPr/>
    </dgm:pt>
    <dgm:pt modelId="{B84A6DFD-5E7A-441E-810F-0EF3AC43AD56}" type="pres">
      <dgm:prSet presAssocID="{DF775F81-3AB2-48D1-BFC5-57144215BD5A}" presName="sibTrans" presStyleCnt="0"/>
      <dgm:spPr/>
    </dgm:pt>
    <dgm:pt modelId="{1ABE38F7-2869-4889-92AE-F995D6617FCC}" type="pres">
      <dgm:prSet presAssocID="{E9E71DA0-DBFA-49E3-8312-3B90B3D9D1E8}" presName="compNode" presStyleCnt="0"/>
      <dgm:spPr/>
    </dgm:pt>
    <dgm:pt modelId="{92F0DAB5-64E9-46B5-93A2-84378CE27731}" type="pres">
      <dgm:prSet presAssocID="{E9E71DA0-DBFA-49E3-8312-3B90B3D9D1E8}" presName="bgRect" presStyleLbl="bgShp" presStyleIdx="2" presStyleCnt="3"/>
      <dgm:spPr/>
    </dgm:pt>
    <dgm:pt modelId="{88B9ABDF-EC34-4860-BBC7-95E3EAC90E2E}" type="pres">
      <dgm:prSet presAssocID="{E9E71DA0-DBFA-49E3-8312-3B90B3D9D1E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A51AC782-21BE-4C24-BF09-A8B8074FB2AC}" type="pres">
      <dgm:prSet presAssocID="{E9E71DA0-DBFA-49E3-8312-3B90B3D9D1E8}" presName="spaceRect" presStyleCnt="0"/>
      <dgm:spPr/>
    </dgm:pt>
    <dgm:pt modelId="{AE3C9850-D5BB-4E0F-B648-A1B8911555DF}" type="pres">
      <dgm:prSet presAssocID="{E9E71DA0-DBFA-49E3-8312-3B90B3D9D1E8}" presName="parTx" presStyleLbl="revTx" presStyleIdx="2" presStyleCnt="3">
        <dgm:presLayoutVars>
          <dgm:chMax val="0"/>
          <dgm:chPref val="0"/>
        </dgm:presLayoutVars>
      </dgm:prSet>
      <dgm:spPr/>
    </dgm:pt>
  </dgm:ptLst>
  <dgm:cxnLst>
    <dgm:cxn modelId="{6CB56415-0DF8-4234-921D-29299D342F37}" type="presOf" srcId="{06E4D269-C362-4F6A-A713-84F017646C70}" destId="{02D0D4BA-056C-44C8-A22C-B0ED7364D755}" srcOrd="0" destOrd="0" presId="urn:microsoft.com/office/officeart/2018/2/layout/IconVerticalSolidList"/>
    <dgm:cxn modelId="{EE70C570-22D8-4CC8-AD09-38975F414ADE}" type="presOf" srcId="{F5BE9262-5703-49D9-BBDB-BD8BC313D641}" destId="{2A023868-8E54-48CB-AC2A-43F8486C6B9A}" srcOrd="0" destOrd="0" presId="urn:microsoft.com/office/officeart/2018/2/layout/IconVerticalSolidList"/>
    <dgm:cxn modelId="{6CCBC87F-46B3-4104-8BE3-6CBBBD1B351B}" srcId="{424FD771-9C64-4469-84B5-2D877DC0682C}" destId="{E9E71DA0-DBFA-49E3-8312-3B90B3D9D1E8}" srcOrd="2" destOrd="0" parTransId="{E7D7C8FB-F420-434A-A1C0-F29C250485EA}" sibTransId="{CE4BAD62-E3CB-4BC4-B12C-6BF41039250A}"/>
    <dgm:cxn modelId="{83B70684-75D7-477F-A52B-F689BBBC085C}" srcId="{424FD771-9C64-4469-84B5-2D877DC0682C}" destId="{06E4D269-C362-4F6A-A713-84F017646C70}" srcOrd="0" destOrd="0" parTransId="{A833CDB0-D0AB-46B4-800C-4F5330F97F24}" sibTransId="{306AAD45-DB37-4347-9383-878EED571EED}"/>
    <dgm:cxn modelId="{79C23AA0-2DE0-4D11-B28B-E5D333A0543C}" type="presOf" srcId="{E9E71DA0-DBFA-49E3-8312-3B90B3D9D1E8}" destId="{AE3C9850-D5BB-4E0F-B648-A1B8911555DF}" srcOrd="0" destOrd="0" presId="urn:microsoft.com/office/officeart/2018/2/layout/IconVerticalSolidList"/>
    <dgm:cxn modelId="{D7B93AE8-11C8-4649-AAD7-390D5572B859}" type="presOf" srcId="{424FD771-9C64-4469-84B5-2D877DC0682C}" destId="{A824ABBF-349C-4C63-8576-1CEFA52C17AC}" srcOrd="0" destOrd="0" presId="urn:microsoft.com/office/officeart/2018/2/layout/IconVerticalSolidList"/>
    <dgm:cxn modelId="{5C1071F4-732E-4CEC-85A8-E88E2BF8ED35}" srcId="{424FD771-9C64-4469-84B5-2D877DC0682C}" destId="{F5BE9262-5703-49D9-BBDB-BD8BC313D641}" srcOrd="1" destOrd="0" parTransId="{8B35BEE7-C8C2-4F38-A5BE-9CE6EA74123D}" sibTransId="{DF775F81-3AB2-48D1-BFC5-57144215BD5A}"/>
    <dgm:cxn modelId="{EC4156AF-8329-43AB-8533-52499DFBB9B5}" type="presParOf" srcId="{A824ABBF-349C-4C63-8576-1CEFA52C17AC}" destId="{1EBE17D2-25C6-4C50-B082-8F93656EFEE9}" srcOrd="0" destOrd="0" presId="urn:microsoft.com/office/officeart/2018/2/layout/IconVerticalSolidList"/>
    <dgm:cxn modelId="{FAF1D6AB-8AAE-43E9-A63B-887C1605E1BF}" type="presParOf" srcId="{1EBE17D2-25C6-4C50-B082-8F93656EFEE9}" destId="{D1C62659-6E1F-4E72-BF65-D0ECC4BA9290}" srcOrd="0" destOrd="0" presId="urn:microsoft.com/office/officeart/2018/2/layout/IconVerticalSolidList"/>
    <dgm:cxn modelId="{54862C1F-CF8A-41EE-87C4-2E0E6B3A6BBD}" type="presParOf" srcId="{1EBE17D2-25C6-4C50-B082-8F93656EFEE9}" destId="{A3196768-BCAA-4114-A1B1-AE996FA28E3E}" srcOrd="1" destOrd="0" presId="urn:microsoft.com/office/officeart/2018/2/layout/IconVerticalSolidList"/>
    <dgm:cxn modelId="{7750C779-0CCC-43DD-890B-E96AAE92EC76}" type="presParOf" srcId="{1EBE17D2-25C6-4C50-B082-8F93656EFEE9}" destId="{2BB4F24E-E348-4C63-A5C0-95EFE23D10B4}" srcOrd="2" destOrd="0" presId="urn:microsoft.com/office/officeart/2018/2/layout/IconVerticalSolidList"/>
    <dgm:cxn modelId="{1BBF6A0D-7F14-475E-8132-17B49F70BBC1}" type="presParOf" srcId="{1EBE17D2-25C6-4C50-B082-8F93656EFEE9}" destId="{02D0D4BA-056C-44C8-A22C-B0ED7364D755}" srcOrd="3" destOrd="0" presId="urn:microsoft.com/office/officeart/2018/2/layout/IconVerticalSolidList"/>
    <dgm:cxn modelId="{7FAA6BFC-FD35-4D42-B2CE-7C7A14FD0FBC}" type="presParOf" srcId="{A824ABBF-349C-4C63-8576-1CEFA52C17AC}" destId="{5D36C6B8-F2CA-49DF-A8E5-DA546E9F6B1C}" srcOrd="1" destOrd="0" presId="urn:microsoft.com/office/officeart/2018/2/layout/IconVerticalSolidList"/>
    <dgm:cxn modelId="{DD70155B-06BA-4354-BDDA-47127AADE2A1}" type="presParOf" srcId="{A824ABBF-349C-4C63-8576-1CEFA52C17AC}" destId="{39294895-CC7B-426A-9411-46ADBFBD15B9}" srcOrd="2" destOrd="0" presId="urn:microsoft.com/office/officeart/2018/2/layout/IconVerticalSolidList"/>
    <dgm:cxn modelId="{B5840263-CDEB-49C9-B868-9549725122F3}" type="presParOf" srcId="{39294895-CC7B-426A-9411-46ADBFBD15B9}" destId="{F9E12569-618E-4F62-B0ED-C0D54F1CE24F}" srcOrd="0" destOrd="0" presId="urn:microsoft.com/office/officeart/2018/2/layout/IconVerticalSolidList"/>
    <dgm:cxn modelId="{546B39A2-33DD-40CA-A5B4-8F91B3ABEF6C}" type="presParOf" srcId="{39294895-CC7B-426A-9411-46ADBFBD15B9}" destId="{0B803C5A-5220-4C64-8E0B-F99ECF607664}" srcOrd="1" destOrd="0" presId="urn:microsoft.com/office/officeart/2018/2/layout/IconVerticalSolidList"/>
    <dgm:cxn modelId="{0949B2FB-40C4-4D5C-91DB-32B877386F76}" type="presParOf" srcId="{39294895-CC7B-426A-9411-46ADBFBD15B9}" destId="{E8FDEB17-B3F0-456F-8F65-0AB18F64A8CB}" srcOrd="2" destOrd="0" presId="urn:microsoft.com/office/officeart/2018/2/layout/IconVerticalSolidList"/>
    <dgm:cxn modelId="{907C1E5C-CDCB-49CA-85C9-C043B2AF14D2}" type="presParOf" srcId="{39294895-CC7B-426A-9411-46ADBFBD15B9}" destId="{2A023868-8E54-48CB-AC2A-43F8486C6B9A}" srcOrd="3" destOrd="0" presId="urn:microsoft.com/office/officeart/2018/2/layout/IconVerticalSolidList"/>
    <dgm:cxn modelId="{FEC4307D-0739-48CE-B720-B94079134061}" type="presParOf" srcId="{A824ABBF-349C-4C63-8576-1CEFA52C17AC}" destId="{B84A6DFD-5E7A-441E-810F-0EF3AC43AD56}" srcOrd="3" destOrd="0" presId="urn:microsoft.com/office/officeart/2018/2/layout/IconVerticalSolidList"/>
    <dgm:cxn modelId="{98AE737F-231B-488A-BDF7-077A8D108537}" type="presParOf" srcId="{A824ABBF-349C-4C63-8576-1CEFA52C17AC}" destId="{1ABE38F7-2869-4889-92AE-F995D6617FCC}" srcOrd="4" destOrd="0" presId="urn:microsoft.com/office/officeart/2018/2/layout/IconVerticalSolidList"/>
    <dgm:cxn modelId="{05A49F7D-278A-4878-819A-522711027A42}" type="presParOf" srcId="{1ABE38F7-2869-4889-92AE-F995D6617FCC}" destId="{92F0DAB5-64E9-46B5-93A2-84378CE27731}" srcOrd="0" destOrd="0" presId="urn:microsoft.com/office/officeart/2018/2/layout/IconVerticalSolidList"/>
    <dgm:cxn modelId="{B29F6D18-BE32-4F85-9F20-4F34B0C59FE0}" type="presParOf" srcId="{1ABE38F7-2869-4889-92AE-F995D6617FCC}" destId="{88B9ABDF-EC34-4860-BBC7-95E3EAC90E2E}" srcOrd="1" destOrd="0" presId="urn:microsoft.com/office/officeart/2018/2/layout/IconVerticalSolidList"/>
    <dgm:cxn modelId="{5BCCC583-B08D-45ED-8B12-BBB92CF40527}" type="presParOf" srcId="{1ABE38F7-2869-4889-92AE-F995D6617FCC}" destId="{A51AC782-21BE-4C24-BF09-A8B8074FB2AC}" srcOrd="2" destOrd="0" presId="urn:microsoft.com/office/officeart/2018/2/layout/IconVerticalSolidList"/>
    <dgm:cxn modelId="{AB93CFB9-2EE7-405D-9EB2-F097B166FF81}" type="presParOf" srcId="{1ABE38F7-2869-4889-92AE-F995D6617FCC}" destId="{AE3C9850-D5BB-4E0F-B648-A1B8911555D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4CEA63-4EB2-44E2-B928-FD18B6262F8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66F5D8B-FF3F-4954-A5ED-AAE0479E7B54}">
      <dgm:prSet/>
      <dgm:spPr/>
      <dgm:t>
        <a:bodyPr/>
        <a:lstStyle/>
        <a:p>
          <a:r>
            <a:rPr lang="en-US" dirty="0"/>
            <a:t>Study Limitations</a:t>
          </a:r>
        </a:p>
      </dgm:t>
    </dgm:pt>
    <dgm:pt modelId="{44FA24D3-A353-4751-8B46-3B56E7400E73}" type="parTrans" cxnId="{B0B2448C-76EE-491B-B400-471C090B838B}">
      <dgm:prSet/>
      <dgm:spPr/>
      <dgm:t>
        <a:bodyPr/>
        <a:lstStyle/>
        <a:p>
          <a:endParaRPr lang="en-US"/>
        </a:p>
      </dgm:t>
    </dgm:pt>
    <dgm:pt modelId="{E05971F0-0B17-425C-988F-21581093DC9C}" type="sibTrans" cxnId="{B0B2448C-76EE-491B-B400-471C090B838B}">
      <dgm:prSet/>
      <dgm:spPr/>
      <dgm:t>
        <a:bodyPr/>
        <a:lstStyle/>
        <a:p>
          <a:endParaRPr lang="en-US"/>
        </a:p>
      </dgm:t>
    </dgm:pt>
    <dgm:pt modelId="{DEB25CCC-F3E6-4D2E-8B10-010C8A413D98}">
      <dgm:prSet custT="1"/>
      <dgm:spPr/>
      <dgm:t>
        <a:bodyPr/>
        <a:lstStyle/>
        <a:p>
          <a:r>
            <a:rPr lang="en-US" sz="2400" dirty="0"/>
            <a:t>Timing of the LinkedIn Post</a:t>
          </a:r>
        </a:p>
      </dgm:t>
    </dgm:pt>
    <dgm:pt modelId="{DA1BCE91-CD53-45C2-86B3-5E10CE8719F2}" type="parTrans" cxnId="{32C9E436-9D23-4DB1-82AC-4470D2D1ECA7}">
      <dgm:prSet/>
      <dgm:spPr/>
      <dgm:t>
        <a:bodyPr/>
        <a:lstStyle/>
        <a:p>
          <a:endParaRPr lang="en-US"/>
        </a:p>
      </dgm:t>
    </dgm:pt>
    <dgm:pt modelId="{F6B9A9EA-06D9-4D32-87DA-8EA06307CC9A}" type="sibTrans" cxnId="{32C9E436-9D23-4DB1-82AC-4470D2D1ECA7}">
      <dgm:prSet/>
      <dgm:spPr/>
      <dgm:t>
        <a:bodyPr/>
        <a:lstStyle/>
        <a:p>
          <a:endParaRPr lang="en-US"/>
        </a:p>
      </dgm:t>
    </dgm:pt>
    <dgm:pt modelId="{E88E33B8-3757-40AF-86DB-76C15E7125E4}">
      <dgm:prSet custT="1"/>
      <dgm:spPr/>
      <dgm:t>
        <a:bodyPr/>
        <a:lstStyle/>
        <a:p>
          <a:r>
            <a:rPr lang="en-US" sz="2400" dirty="0"/>
            <a:t>Misclassification of posts</a:t>
          </a:r>
        </a:p>
      </dgm:t>
    </dgm:pt>
    <dgm:pt modelId="{36ED7F2C-DD77-47FA-932F-0CA4EE1F4FE4}" type="parTrans" cxnId="{4E39023A-10D6-4EF3-B7E2-C0A90984AFCC}">
      <dgm:prSet/>
      <dgm:spPr/>
      <dgm:t>
        <a:bodyPr/>
        <a:lstStyle/>
        <a:p>
          <a:endParaRPr lang="en-US"/>
        </a:p>
      </dgm:t>
    </dgm:pt>
    <dgm:pt modelId="{F48EE0B9-66A8-4C82-BC00-77BF7F7522B5}" type="sibTrans" cxnId="{4E39023A-10D6-4EF3-B7E2-C0A90984AFCC}">
      <dgm:prSet/>
      <dgm:spPr/>
      <dgm:t>
        <a:bodyPr/>
        <a:lstStyle/>
        <a:p>
          <a:endParaRPr lang="en-US"/>
        </a:p>
      </dgm:t>
    </dgm:pt>
    <dgm:pt modelId="{CE972434-4E1D-4FA7-8233-23486106E7D4}">
      <dgm:prSet custT="1"/>
      <dgm:spPr/>
      <dgm:t>
        <a:bodyPr/>
        <a:lstStyle/>
        <a:p>
          <a:r>
            <a:rPr lang="en-US" sz="2400" dirty="0"/>
            <a:t>Limited time for the data analysis</a:t>
          </a:r>
        </a:p>
      </dgm:t>
    </dgm:pt>
    <dgm:pt modelId="{A5553322-7429-4C7A-AE9D-9AE4E6237E7A}" type="parTrans" cxnId="{C32E5E67-192C-4612-AAAB-BC6546C8615B}">
      <dgm:prSet/>
      <dgm:spPr/>
      <dgm:t>
        <a:bodyPr/>
        <a:lstStyle/>
        <a:p>
          <a:endParaRPr lang="en-US"/>
        </a:p>
      </dgm:t>
    </dgm:pt>
    <dgm:pt modelId="{75AF1FCD-27C1-4860-9EE1-ABE4035E4E2C}" type="sibTrans" cxnId="{C32E5E67-192C-4612-AAAB-BC6546C8615B}">
      <dgm:prSet/>
      <dgm:spPr/>
      <dgm:t>
        <a:bodyPr/>
        <a:lstStyle/>
        <a:p>
          <a:endParaRPr lang="en-US"/>
        </a:p>
      </dgm:t>
    </dgm:pt>
    <dgm:pt modelId="{E00D46E6-F19E-416E-A8B5-C82C716BE1B0}">
      <dgm:prSet/>
      <dgm:spPr/>
      <dgm:t>
        <a:bodyPr/>
        <a:lstStyle/>
        <a:p>
          <a:r>
            <a:rPr lang="en-US" dirty="0"/>
            <a:t>Future work</a:t>
          </a:r>
        </a:p>
      </dgm:t>
    </dgm:pt>
    <dgm:pt modelId="{25EB0B17-7EC3-447D-BA76-429664D1E0ED}" type="parTrans" cxnId="{90EAF6E5-F59D-48B1-835D-9A0BFA4D6120}">
      <dgm:prSet/>
      <dgm:spPr/>
      <dgm:t>
        <a:bodyPr/>
        <a:lstStyle/>
        <a:p>
          <a:endParaRPr lang="en-US"/>
        </a:p>
      </dgm:t>
    </dgm:pt>
    <dgm:pt modelId="{21E13FCE-A777-47B7-9DA9-D6EF70C2F979}" type="sibTrans" cxnId="{90EAF6E5-F59D-48B1-835D-9A0BFA4D6120}">
      <dgm:prSet/>
      <dgm:spPr/>
      <dgm:t>
        <a:bodyPr/>
        <a:lstStyle/>
        <a:p>
          <a:endParaRPr lang="en-US"/>
        </a:p>
      </dgm:t>
    </dgm:pt>
    <dgm:pt modelId="{57D0D90D-FCA8-4A3A-977C-C1DB8223AED3}">
      <dgm:prSet custT="1"/>
      <dgm:spPr/>
      <dgm:t>
        <a:bodyPr/>
        <a:lstStyle/>
        <a:p>
          <a:r>
            <a:rPr lang="en-US" sz="2400" dirty="0"/>
            <a:t>Follow-up analysis could be conducted with a larger dataset as well as considering the timing for the post and additional features such as the use of hashtags in a post</a:t>
          </a:r>
        </a:p>
      </dgm:t>
    </dgm:pt>
    <dgm:pt modelId="{BA097FD6-9210-416B-BB32-01A2CD3AFFD7}" type="parTrans" cxnId="{64E4473B-BC4D-40E3-95E0-4DE08B8B33E5}">
      <dgm:prSet/>
      <dgm:spPr/>
      <dgm:t>
        <a:bodyPr/>
        <a:lstStyle/>
        <a:p>
          <a:endParaRPr lang="en-US"/>
        </a:p>
      </dgm:t>
    </dgm:pt>
    <dgm:pt modelId="{EA72DD1A-4E4E-43FC-BE86-3913F4EF65DA}" type="sibTrans" cxnId="{64E4473B-BC4D-40E3-95E0-4DE08B8B33E5}">
      <dgm:prSet/>
      <dgm:spPr/>
      <dgm:t>
        <a:bodyPr/>
        <a:lstStyle/>
        <a:p>
          <a:endParaRPr lang="en-US"/>
        </a:p>
      </dgm:t>
    </dgm:pt>
    <dgm:pt modelId="{F1B1B5B9-D111-4C44-B1D1-1BD8C8CB5D61}">
      <dgm:prSet custT="1"/>
      <dgm:spPr/>
      <dgm:t>
        <a:bodyPr/>
        <a:lstStyle/>
        <a:p>
          <a:r>
            <a:rPr lang="en-US" sz="2400" dirty="0"/>
            <a:t>Limited amount of data available</a:t>
          </a:r>
        </a:p>
      </dgm:t>
    </dgm:pt>
    <dgm:pt modelId="{5F04B8A8-A390-4615-9DFE-E4BDB6D5FF29}" type="parTrans" cxnId="{472DC62E-4F25-4EDB-B03B-3B8BAC9FE004}">
      <dgm:prSet/>
      <dgm:spPr/>
      <dgm:t>
        <a:bodyPr/>
        <a:lstStyle/>
        <a:p>
          <a:endParaRPr lang="en-US"/>
        </a:p>
      </dgm:t>
    </dgm:pt>
    <dgm:pt modelId="{46FC9D0F-0278-43EC-B899-541B8F33F241}" type="sibTrans" cxnId="{472DC62E-4F25-4EDB-B03B-3B8BAC9FE004}">
      <dgm:prSet/>
      <dgm:spPr/>
      <dgm:t>
        <a:bodyPr/>
        <a:lstStyle/>
        <a:p>
          <a:endParaRPr lang="en-US"/>
        </a:p>
      </dgm:t>
    </dgm:pt>
    <dgm:pt modelId="{7A784605-1654-432E-A784-39AC75697779}" type="pres">
      <dgm:prSet presAssocID="{564CEA63-4EB2-44E2-B928-FD18B6262F8A}" presName="linear" presStyleCnt="0">
        <dgm:presLayoutVars>
          <dgm:animLvl val="lvl"/>
          <dgm:resizeHandles val="exact"/>
        </dgm:presLayoutVars>
      </dgm:prSet>
      <dgm:spPr/>
    </dgm:pt>
    <dgm:pt modelId="{877C1F19-0E5D-4152-9FF6-F083CBD0570F}" type="pres">
      <dgm:prSet presAssocID="{766F5D8B-FF3F-4954-A5ED-AAE0479E7B54}" presName="parentText" presStyleLbl="node1" presStyleIdx="0" presStyleCnt="2" custLinFactNeighborX="6076" custLinFactNeighborY="771">
        <dgm:presLayoutVars>
          <dgm:chMax val="0"/>
          <dgm:bulletEnabled val="1"/>
        </dgm:presLayoutVars>
      </dgm:prSet>
      <dgm:spPr/>
    </dgm:pt>
    <dgm:pt modelId="{7E6727B5-4313-45AC-9E6B-357FA9CA1CAF}" type="pres">
      <dgm:prSet presAssocID="{766F5D8B-FF3F-4954-A5ED-AAE0479E7B54}" presName="childText" presStyleLbl="revTx" presStyleIdx="0" presStyleCnt="2">
        <dgm:presLayoutVars>
          <dgm:bulletEnabled val="1"/>
        </dgm:presLayoutVars>
      </dgm:prSet>
      <dgm:spPr/>
    </dgm:pt>
    <dgm:pt modelId="{4C6A3D09-B88F-4680-90F0-516056F38503}" type="pres">
      <dgm:prSet presAssocID="{E00D46E6-F19E-416E-A8B5-C82C716BE1B0}" presName="parentText" presStyleLbl="node1" presStyleIdx="1" presStyleCnt="2">
        <dgm:presLayoutVars>
          <dgm:chMax val="0"/>
          <dgm:bulletEnabled val="1"/>
        </dgm:presLayoutVars>
      </dgm:prSet>
      <dgm:spPr/>
    </dgm:pt>
    <dgm:pt modelId="{34C03904-F019-47E3-ACB0-5EE98A982F3C}" type="pres">
      <dgm:prSet presAssocID="{E00D46E6-F19E-416E-A8B5-C82C716BE1B0}" presName="childText" presStyleLbl="revTx" presStyleIdx="1" presStyleCnt="2">
        <dgm:presLayoutVars>
          <dgm:bulletEnabled val="1"/>
        </dgm:presLayoutVars>
      </dgm:prSet>
      <dgm:spPr/>
    </dgm:pt>
  </dgm:ptLst>
  <dgm:cxnLst>
    <dgm:cxn modelId="{23680309-EA6A-4ACC-ABD2-9D8344803C06}" type="presOf" srcId="{CE972434-4E1D-4FA7-8233-23486106E7D4}" destId="{7E6727B5-4313-45AC-9E6B-357FA9CA1CAF}" srcOrd="0" destOrd="3" presId="urn:microsoft.com/office/officeart/2005/8/layout/vList2"/>
    <dgm:cxn modelId="{472DC62E-4F25-4EDB-B03B-3B8BAC9FE004}" srcId="{766F5D8B-FF3F-4954-A5ED-AAE0479E7B54}" destId="{F1B1B5B9-D111-4C44-B1D1-1BD8C8CB5D61}" srcOrd="2" destOrd="0" parTransId="{5F04B8A8-A390-4615-9DFE-E4BDB6D5FF29}" sibTransId="{46FC9D0F-0278-43EC-B899-541B8F33F241}"/>
    <dgm:cxn modelId="{32C9E436-9D23-4DB1-82AC-4470D2D1ECA7}" srcId="{766F5D8B-FF3F-4954-A5ED-AAE0479E7B54}" destId="{DEB25CCC-F3E6-4D2E-8B10-010C8A413D98}" srcOrd="0" destOrd="0" parTransId="{DA1BCE91-CD53-45C2-86B3-5E10CE8719F2}" sibTransId="{F6B9A9EA-06D9-4D32-87DA-8EA06307CC9A}"/>
    <dgm:cxn modelId="{4E39023A-10D6-4EF3-B7E2-C0A90984AFCC}" srcId="{766F5D8B-FF3F-4954-A5ED-AAE0479E7B54}" destId="{E88E33B8-3757-40AF-86DB-76C15E7125E4}" srcOrd="1" destOrd="0" parTransId="{36ED7F2C-DD77-47FA-932F-0CA4EE1F4FE4}" sibTransId="{F48EE0B9-66A8-4C82-BC00-77BF7F7522B5}"/>
    <dgm:cxn modelId="{64E4473B-BC4D-40E3-95E0-4DE08B8B33E5}" srcId="{E00D46E6-F19E-416E-A8B5-C82C716BE1B0}" destId="{57D0D90D-FCA8-4A3A-977C-C1DB8223AED3}" srcOrd="0" destOrd="0" parTransId="{BA097FD6-9210-416B-BB32-01A2CD3AFFD7}" sibTransId="{EA72DD1A-4E4E-43FC-BE86-3913F4EF65DA}"/>
    <dgm:cxn modelId="{C32E5E67-192C-4612-AAAB-BC6546C8615B}" srcId="{766F5D8B-FF3F-4954-A5ED-AAE0479E7B54}" destId="{CE972434-4E1D-4FA7-8233-23486106E7D4}" srcOrd="3" destOrd="0" parTransId="{A5553322-7429-4C7A-AE9D-9AE4E6237E7A}" sibTransId="{75AF1FCD-27C1-4860-9EE1-ABE4035E4E2C}"/>
    <dgm:cxn modelId="{422B764F-7DE6-40A0-BB31-BD4B7EBC3093}" type="presOf" srcId="{564CEA63-4EB2-44E2-B928-FD18B6262F8A}" destId="{7A784605-1654-432E-A784-39AC75697779}" srcOrd="0" destOrd="0" presId="urn:microsoft.com/office/officeart/2005/8/layout/vList2"/>
    <dgm:cxn modelId="{C1C7D473-DBC6-41FF-905C-02ECE672D017}" type="presOf" srcId="{DEB25CCC-F3E6-4D2E-8B10-010C8A413D98}" destId="{7E6727B5-4313-45AC-9E6B-357FA9CA1CAF}" srcOrd="0" destOrd="0" presId="urn:microsoft.com/office/officeart/2005/8/layout/vList2"/>
    <dgm:cxn modelId="{03561977-27DC-4395-BEB5-1F680E3D5955}" type="presOf" srcId="{E88E33B8-3757-40AF-86DB-76C15E7125E4}" destId="{7E6727B5-4313-45AC-9E6B-357FA9CA1CAF}" srcOrd="0" destOrd="1" presId="urn:microsoft.com/office/officeart/2005/8/layout/vList2"/>
    <dgm:cxn modelId="{B0B2448C-76EE-491B-B400-471C090B838B}" srcId="{564CEA63-4EB2-44E2-B928-FD18B6262F8A}" destId="{766F5D8B-FF3F-4954-A5ED-AAE0479E7B54}" srcOrd="0" destOrd="0" parTransId="{44FA24D3-A353-4751-8B46-3B56E7400E73}" sibTransId="{E05971F0-0B17-425C-988F-21581093DC9C}"/>
    <dgm:cxn modelId="{8E57F3C1-C389-4560-B832-3CA6BB02FC86}" type="presOf" srcId="{57D0D90D-FCA8-4A3A-977C-C1DB8223AED3}" destId="{34C03904-F019-47E3-ACB0-5EE98A982F3C}" srcOrd="0" destOrd="0" presId="urn:microsoft.com/office/officeart/2005/8/layout/vList2"/>
    <dgm:cxn modelId="{B1F4F0D3-23C8-41AF-B7A7-E9016D6463DC}" type="presOf" srcId="{E00D46E6-F19E-416E-A8B5-C82C716BE1B0}" destId="{4C6A3D09-B88F-4680-90F0-516056F38503}" srcOrd="0" destOrd="0" presId="urn:microsoft.com/office/officeart/2005/8/layout/vList2"/>
    <dgm:cxn modelId="{90EAF6E5-F59D-48B1-835D-9A0BFA4D6120}" srcId="{564CEA63-4EB2-44E2-B928-FD18B6262F8A}" destId="{E00D46E6-F19E-416E-A8B5-C82C716BE1B0}" srcOrd="1" destOrd="0" parTransId="{25EB0B17-7EC3-447D-BA76-429664D1E0ED}" sibTransId="{21E13FCE-A777-47B7-9DA9-D6EF70C2F979}"/>
    <dgm:cxn modelId="{25AE5EEE-1B4E-4861-BD46-E1B18B370734}" type="presOf" srcId="{766F5D8B-FF3F-4954-A5ED-AAE0479E7B54}" destId="{877C1F19-0E5D-4152-9FF6-F083CBD0570F}" srcOrd="0" destOrd="0" presId="urn:microsoft.com/office/officeart/2005/8/layout/vList2"/>
    <dgm:cxn modelId="{D90238F3-4FAA-48A4-8CBD-B4FB7EDF9D5F}" type="presOf" srcId="{F1B1B5B9-D111-4C44-B1D1-1BD8C8CB5D61}" destId="{7E6727B5-4313-45AC-9E6B-357FA9CA1CAF}" srcOrd="0" destOrd="2" presId="urn:microsoft.com/office/officeart/2005/8/layout/vList2"/>
    <dgm:cxn modelId="{5C996F3B-87B5-47A3-9420-241BCF57B4A5}" type="presParOf" srcId="{7A784605-1654-432E-A784-39AC75697779}" destId="{877C1F19-0E5D-4152-9FF6-F083CBD0570F}" srcOrd="0" destOrd="0" presId="urn:microsoft.com/office/officeart/2005/8/layout/vList2"/>
    <dgm:cxn modelId="{DADBF7BF-73A8-4AD2-BE74-4931504F5C32}" type="presParOf" srcId="{7A784605-1654-432E-A784-39AC75697779}" destId="{7E6727B5-4313-45AC-9E6B-357FA9CA1CAF}" srcOrd="1" destOrd="0" presId="urn:microsoft.com/office/officeart/2005/8/layout/vList2"/>
    <dgm:cxn modelId="{F744794A-A5BA-4284-BF55-C49389072225}" type="presParOf" srcId="{7A784605-1654-432E-A784-39AC75697779}" destId="{4C6A3D09-B88F-4680-90F0-516056F38503}" srcOrd="2" destOrd="0" presId="urn:microsoft.com/office/officeart/2005/8/layout/vList2"/>
    <dgm:cxn modelId="{F2E32925-1349-4D79-B38D-8383E51DF32A}" type="presParOf" srcId="{7A784605-1654-432E-A784-39AC75697779}" destId="{34C03904-F019-47E3-ACB0-5EE98A982F3C}"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1D5B6-DFCA-49BA-9E90-51578AEA1650}">
      <dsp:nvSpPr>
        <dsp:cNvPr id="0" name=""/>
        <dsp:cNvSpPr/>
      </dsp:nvSpPr>
      <dsp:spPr>
        <a:xfrm>
          <a:off x="0" y="46767"/>
          <a:ext cx="4124758" cy="164501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When using LinkedIn, users may be faced with the challenge of selecting who to follow among the vast number of influencers and professionals present on the platform. </a:t>
          </a:r>
          <a:endParaRPr lang="en-US" sz="1600" kern="1200" dirty="0"/>
        </a:p>
      </dsp:txBody>
      <dsp:txXfrm>
        <a:off x="80303" y="127070"/>
        <a:ext cx="3964152" cy="1484413"/>
      </dsp:txXfrm>
    </dsp:sp>
    <dsp:sp modelId="{2A2D0051-8B3E-4F1B-ACBA-12A36767880A}">
      <dsp:nvSpPr>
        <dsp:cNvPr id="0" name=""/>
        <dsp:cNvSpPr/>
      </dsp:nvSpPr>
      <dsp:spPr>
        <a:xfrm>
          <a:off x="0" y="1737867"/>
          <a:ext cx="4124758" cy="1645019"/>
        </a:xfrm>
        <a:prstGeom prst="roundRect">
          <a:avLst/>
        </a:prstGeom>
        <a:gradFill rotWithShape="0">
          <a:gsLst>
            <a:gs pos="0">
              <a:schemeClr val="accent2">
                <a:hueOff val="3081649"/>
                <a:satOff val="0"/>
                <a:lumOff val="9314"/>
                <a:alphaOff val="0"/>
                <a:satMod val="103000"/>
                <a:lumMod val="102000"/>
                <a:tint val="94000"/>
              </a:schemeClr>
            </a:gs>
            <a:gs pos="50000">
              <a:schemeClr val="accent2">
                <a:hueOff val="3081649"/>
                <a:satOff val="0"/>
                <a:lumOff val="9314"/>
                <a:alphaOff val="0"/>
                <a:satMod val="110000"/>
                <a:lumMod val="100000"/>
                <a:shade val="100000"/>
              </a:schemeClr>
            </a:gs>
            <a:gs pos="100000">
              <a:schemeClr val="accent2">
                <a:hueOff val="3081649"/>
                <a:satOff val="0"/>
                <a:lumOff val="9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With limited time and attention, it becomes crucial for users to make informed decisions about who to follow in order to enhance their professional growth, gain valuable insights, and build a strong network. </a:t>
          </a:r>
          <a:endParaRPr lang="en-US" sz="1600" kern="1200" dirty="0"/>
        </a:p>
      </dsp:txBody>
      <dsp:txXfrm>
        <a:off x="80303" y="1818170"/>
        <a:ext cx="3964152" cy="1484413"/>
      </dsp:txXfrm>
    </dsp:sp>
    <dsp:sp modelId="{E190D426-FDE2-4503-9EB5-0EFD238096C8}">
      <dsp:nvSpPr>
        <dsp:cNvPr id="0" name=""/>
        <dsp:cNvSpPr/>
      </dsp:nvSpPr>
      <dsp:spPr>
        <a:xfrm>
          <a:off x="0" y="3428967"/>
          <a:ext cx="4124758" cy="1645019"/>
        </a:xfrm>
        <a:prstGeom prst="roundRect">
          <a:avLst/>
        </a:prstGeom>
        <a:gradFill rotWithShape="0">
          <a:gsLst>
            <a:gs pos="0">
              <a:schemeClr val="accent2">
                <a:hueOff val="6163298"/>
                <a:satOff val="0"/>
                <a:lumOff val="18628"/>
                <a:alphaOff val="0"/>
                <a:satMod val="103000"/>
                <a:lumMod val="102000"/>
                <a:tint val="94000"/>
              </a:schemeClr>
            </a:gs>
            <a:gs pos="50000">
              <a:schemeClr val="accent2">
                <a:hueOff val="6163298"/>
                <a:satOff val="0"/>
                <a:lumOff val="18628"/>
                <a:alphaOff val="0"/>
                <a:satMod val="110000"/>
                <a:lumMod val="100000"/>
                <a:shade val="100000"/>
              </a:schemeClr>
            </a:gs>
            <a:gs pos="100000">
              <a:schemeClr val="accent2">
                <a:hueOff val="6163298"/>
                <a:satOff val="0"/>
                <a:lumOff val="1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However, the process of selecting the right influencers can be overwhelming and time-consuming, leading to potential missed opportunities or following individuals who may not provide the desired value </a:t>
          </a:r>
          <a:endParaRPr lang="en-US" sz="1600" kern="1200" dirty="0"/>
        </a:p>
      </dsp:txBody>
      <dsp:txXfrm>
        <a:off x="80303" y="3509270"/>
        <a:ext cx="3964152" cy="1484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C62659-6E1F-4E72-BF65-D0ECC4BA9290}">
      <dsp:nvSpPr>
        <dsp:cNvPr id="0" name=""/>
        <dsp:cNvSpPr/>
      </dsp:nvSpPr>
      <dsp:spPr>
        <a:xfrm>
          <a:off x="0" y="625"/>
          <a:ext cx="6912428" cy="14627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196768-BCAA-4114-A1B1-AE996FA28E3E}">
      <dsp:nvSpPr>
        <dsp:cNvPr id="0" name=""/>
        <dsp:cNvSpPr/>
      </dsp:nvSpPr>
      <dsp:spPr>
        <a:xfrm>
          <a:off x="442471" y="329736"/>
          <a:ext cx="804493" cy="8044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D0D4BA-056C-44C8-A22C-B0ED7364D755}">
      <dsp:nvSpPr>
        <dsp:cNvPr id="0" name=""/>
        <dsp:cNvSpPr/>
      </dsp:nvSpPr>
      <dsp:spPr>
        <a:xfrm>
          <a:off x="1689436" y="625"/>
          <a:ext cx="5222991" cy="1462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4" tIns="154804" rIns="154804" bIns="154804" numCol="1" spcCol="1270" anchor="ctr" anchorCtr="0">
          <a:noAutofit/>
        </a:bodyPr>
        <a:lstStyle/>
        <a:p>
          <a:pPr marL="0" lvl="0" indent="0" algn="l" defTabSz="622300">
            <a:lnSpc>
              <a:spcPct val="100000"/>
            </a:lnSpc>
            <a:spcBef>
              <a:spcPct val="0"/>
            </a:spcBef>
            <a:spcAft>
              <a:spcPct val="35000"/>
            </a:spcAft>
            <a:buNone/>
          </a:pPr>
          <a:r>
            <a:rPr lang="en-US" sz="1400" kern="1200"/>
            <a:t>Accessing unique perspectives and insights from skilled professionals in today's job market can provide a multitude of benefits, including adaptability, industry knowledge, networking opportunities, problem-solving abilities, and personal development.</a:t>
          </a:r>
        </a:p>
      </dsp:txBody>
      <dsp:txXfrm>
        <a:off x="1689436" y="625"/>
        <a:ext cx="5222991" cy="1462715"/>
      </dsp:txXfrm>
    </dsp:sp>
    <dsp:sp modelId="{F9E12569-618E-4F62-B0ED-C0D54F1CE24F}">
      <dsp:nvSpPr>
        <dsp:cNvPr id="0" name=""/>
        <dsp:cNvSpPr/>
      </dsp:nvSpPr>
      <dsp:spPr>
        <a:xfrm>
          <a:off x="0" y="1829019"/>
          <a:ext cx="6912428" cy="14627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803C5A-5220-4C64-8E0B-F99ECF607664}">
      <dsp:nvSpPr>
        <dsp:cNvPr id="0" name=""/>
        <dsp:cNvSpPr/>
      </dsp:nvSpPr>
      <dsp:spPr>
        <a:xfrm>
          <a:off x="442471" y="2158130"/>
          <a:ext cx="804493" cy="8044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23868-8E54-48CB-AC2A-43F8486C6B9A}">
      <dsp:nvSpPr>
        <dsp:cNvPr id="0" name=""/>
        <dsp:cNvSpPr/>
      </dsp:nvSpPr>
      <dsp:spPr>
        <a:xfrm>
          <a:off x="1689436" y="1829019"/>
          <a:ext cx="5222991" cy="1462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4" tIns="154804" rIns="154804" bIns="154804" numCol="1" spcCol="1270" anchor="ctr" anchorCtr="0">
          <a:noAutofit/>
        </a:bodyPr>
        <a:lstStyle/>
        <a:p>
          <a:pPr marL="0" lvl="0" indent="0" algn="l" defTabSz="622300">
            <a:lnSpc>
              <a:spcPct val="100000"/>
            </a:lnSpc>
            <a:spcBef>
              <a:spcPct val="0"/>
            </a:spcBef>
            <a:spcAft>
              <a:spcPct val="35000"/>
            </a:spcAft>
            <a:buNone/>
          </a:pPr>
          <a:r>
            <a:rPr lang="en-US" sz="1400" kern="1200"/>
            <a:t>While there are a bunch of studies documenting what constitutes a good LinkedIn post and how to ensure engagement and maximum reach for a post, there is limited information/studies about how LinkedIn users choose who to follow.</a:t>
          </a:r>
        </a:p>
      </dsp:txBody>
      <dsp:txXfrm>
        <a:off x="1689436" y="1829019"/>
        <a:ext cx="5222991" cy="1462715"/>
      </dsp:txXfrm>
    </dsp:sp>
    <dsp:sp modelId="{92F0DAB5-64E9-46B5-93A2-84378CE27731}">
      <dsp:nvSpPr>
        <dsp:cNvPr id="0" name=""/>
        <dsp:cNvSpPr/>
      </dsp:nvSpPr>
      <dsp:spPr>
        <a:xfrm>
          <a:off x="0" y="3657414"/>
          <a:ext cx="6912428" cy="14627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9ABDF-EC34-4860-BBC7-95E3EAC90E2E}">
      <dsp:nvSpPr>
        <dsp:cNvPr id="0" name=""/>
        <dsp:cNvSpPr/>
      </dsp:nvSpPr>
      <dsp:spPr>
        <a:xfrm>
          <a:off x="442471" y="3986525"/>
          <a:ext cx="804493" cy="8044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3C9850-D5BB-4E0F-B648-A1B8911555DF}">
      <dsp:nvSpPr>
        <dsp:cNvPr id="0" name=""/>
        <dsp:cNvSpPr/>
      </dsp:nvSpPr>
      <dsp:spPr>
        <a:xfrm>
          <a:off x="1689436" y="3657414"/>
          <a:ext cx="5222991" cy="1462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804" tIns="154804" rIns="154804" bIns="154804" numCol="1" spcCol="1270" anchor="ctr" anchorCtr="0">
          <a:noAutofit/>
        </a:bodyPr>
        <a:lstStyle/>
        <a:p>
          <a:pPr marL="0" lvl="0" indent="0" algn="l" defTabSz="622300">
            <a:lnSpc>
              <a:spcPct val="100000"/>
            </a:lnSpc>
            <a:spcBef>
              <a:spcPct val="0"/>
            </a:spcBef>
            <a:spcAft>
              <a:spcPct val="35000"/>
            </a:spcAft>
            <a:buNone/>
          </a:pPr>
          <a:r>
            <a:rPr lang="en-US" sz="1400" kern="1200"/>
            <a:t>Users generally follow those who up in their Feed or Use the search function to discover voices on specific topics.</a:t>
          </a:r>
        </a:p>
      </dsp:txBody>
      <dsp:txXfrm>
        <a:off x="1689436" y="3657414"/>
        <a:ext cx="5222991" cy="14627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C1F19-0E5D-4152-9FF6-F083CBD0570F}">
      <dsp:nvSpPr>
        <dsp:cNvPr id="0" name=""/>
        <dsp:cNvSpPr/>
      </dsp:nvSpPr>
      <dsp:spPr>
        <a:xfrm>
          <a:off x="0" y="37416"/>
          <a:ext cx="6245265" cy="10565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Study Limitations</a:t>
          </a:r>
        </a:p>
      </dsp:txBody>
      <dsp:txXfrm>
        <a:off x="51575" y="88991"/>
        <a:ext cx="6142115" cy="953359"/>
      </dsp:txXfrm>
    </dsp:sp>
    <dsp:sp modelId="{7E6727B5-4313-45AC-9E6B-357FA9CA1CAF}">
      <dsp:nvSpPr>
        <dsp:cNvPr id="0" name=""/>
        <dsp:cNvSpPr/>
      </dsp:nvSpPr>
      <dsp:spPr>
        <a:xfrm>
          <a:off x="0" y="1081230"/>
          <a:ext cx="6245265" cy="1646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Timing of the LinkedIn Post</a:t>
          </a:r>
        </a:p>
        <a:p>
          <a:pPr marL="228600" lvl="1" indent="-228600" algn="l" defTabSz="1066800">
            <a:lnSpc>
              <a:spcPct val="90000"/>
            </a:lnSpc>
            <a:spcBef>
              <a:spcPct val="0"/>
            </a:spcBef>
            <a:spcAft>
              <a:spcPct val="20000"/>
            </a:spcAft>
            <a:buChar char="•"/>
          </a:pPr>
          <a:r>
            <a:rPr lang="en-US" sz="2400" kern="1200" dirty="0"/>
            <a:t>Misclassification of posts</a:t>
          </a:r>
        </a:p>
        <a:p>
          <a:pPr marL="228600" lvl="1" indent="-228600" algn="l" defTabSz="1066800">
            <a:lnSpc>
              <a:spcPct val="90000"/>
            </a:lnSpc>
            <a:spcBef>
              <a:spcPct val="0"/>
            </a:spcBef>
            <a:spcAft>
              <a:spcPct val="20000"/>
            </a:spcAft>
            <a:buChar char="•"/>
          </a:pPr>
          <a:r>
            <a:rPr lang="en-US" sz="2400" kern="1200" dirty="0"/>
            <a:t>Limited amount of data available</a:t>
          </a:r>
        </a:p>
        <a:p>
          <a:pPr marL="228600" lvl="1" indent="-228600" algn="l" defTabSz="1066800">
            <a:lnSpc>
              <a:spcPct val="90000"/>
            </a:lnSpc>
            <a:spcBef>
              <a:spcPct val="0"/>
            </a:spcBef>
            <a:spcAft>
              <a:spcPct val="20000"/>
            </a:spcAft>
            <a:buChar char="•"/>
          </a:pPr>
          <a:r>
            <a:rPr lang="en-US" sz="2400" kern="1200" dirty="0"/>
            <a:t>Limited time for the data analysis</a:t>
          </a:r>
        </a:p>
      </dsp:txBody>
      <dsp:txXfrm>
        <a:off x="0" y="1081230"/>
        <a:ext cx="6245265" cy="1646685"/>
      </dsp:txXfrm>
    </dsp:sp>
    <dsp:sp modelId="{4C6A3D09-B88F-4680-90F0-516056F38503}">
      <dsp:nvSpPr>
        <dsp:cNvPr id="0" name=""/>
        <dsp:cNvSpPr/>
      </dsp:nvSpPr>
      <dsp:spPr>
        <a:xfrm>
          <a:off x="0" y="2727916"/>
          <a:ext cx="6245265" cy="1056509"/>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Future work</a:t>
          </a:r>
        </a:p>
      </dsp:txBody>
      <dsp:txXfrm>
        <a:off x="51575" y="2779491"/>
        <a:ext cx="6142115" cy="953359"/>
      </dsp:txXfrm>
    </dsp:sp>
    <dsp:sp modelId="{34C03904-F019-47E3-ACB0-5EE98A982F3C}">
      <dsp:nvSpPr>
        <dsp:cNvPr id="0" name=""/>
        <dsp:cNvSpPr/>
      </dsp:nvSpPr>
      <dsp:spPr>
        <a:xfrm>
          <a:off x="0" y="3784426"/>
          <a:ext cx="6245265" cy="1780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Follow-up analysis could be conducted with a larger dataset as well as considering the timing for the post and additional features such as the use of hashtags in a post</a:t>
          </a:r>
        </a:p>
      </dsp:txBody>
      <dsp:txXfrm>
        <a:off x="0" y="3784426"/>
        <a:ext cx="6245265" cy="1780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7/15/2024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A clear and distinct elbow point is not obvious in the plot. This can happen when the data is inherently complex or does not have well-separated clusters. In such situations, it becomes challenging to determine the ideal number of clusters using the Elbow Method alone. In such cases, you can consider trying other methods to determine the optimal number of clusters: Silhouette Score: The Silhouette Score measures how well each data point fits its assigned cluster compared to other clusters. Higher Silhouette Scores indicate better-defined clusters. You can calculate the Silhouette Score for different numbers of clusters and choose the value that maximizes the score.</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4118668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posts in the same cluster (same label) similar?</a:t>
            </a:r>
          </a:p>
        </p:txBody>
      </p:sp>
      <p:sp>
        <p:nvSpPr>
          <p:cNvPr id="4" name="Slide Number Placeholder 3"/>
          <p:cNvSpPr>
            <a:spLocks noGrp="1"/>
          </p:cNvSpPr>
          <p:nvPr>
            <p:ph type="sldNum" sz="quarter" idx="5"/>
          </p:nvPr>
        </p:nvSpPr>
        <p:spPr/>
        <p:txBody>
          <a:bodyPr/>
          <a:lstStyle/>
          <a:p>
            <a:fld id="{D5939589-3E79-4C82-AA4A-FE78234FAA59}" type="slidenum">
              <a:rPr lang="en-US" smtClean="0"/>
              <a:t>14</a:t>
            </a:fld>
            <a:endParaRPr lang="en-US" dirty="0"/>
          </a:p>
        </p:txBody>
      </p:sp>
    </p:spTree>
    <p:extLst>
      <p:ext uri="{BB962C8B-B14F-4D97-AF65-F5344CB8AC3E}">
        <p14:creationId xmlns:p14="http://schemas.microsoft.com/office/powerpoint/2010/main" val="3371417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Kmeans</a:t>
            </a:r>
            <a:r>
              <a:rPr lang="en-US" dirty="0"/>
              <a:t> without Dimensionality Reduction</a:t>
            </a:r>
          </a:p>
          <a:p>
            <a:r>
              <a:rPr lang="en-US" dirty="0" err="1"/>
              <a:t>Kmeans</a:t>
            </a:r>
            <a:r>
              <a:rPr lang="en-US" dirty="0"/>
              <a:t> with Dimensionality Reduction</a:t>
            </a:r>
          </a:p>
          <a:p>
            <a:r>
              <a:rPr lang="en-US" dirty="0"/>
              <a:t>Improved </a:t>
            </a:r>
            <a:r>
              <a:rPr lang="en-US" dirty="0" err="1"/>
              <a:t>Kmeans</a:t>
            </a:r>
            <a:r>
              <a:rPr lang="en-US" dirty="0"/>
              <a:t> with Dimensionality</a:t>
            </a:r>
          </a:p>
          <a:p>
            <a:r>
              <a:rPr lang="en-US" dirty="0" err="1"/>
              <a:t>Kmeans</a:t>
            </a:r>
            <a:r>
              <a:rPr lang="en-US" dirty="0"/>
              <a:t> with  different vector space</a:t>
            </a:r>
          </a:p>
        </p:txBody>
      </p:sp>
      <p:sp>
        <p:nvSpPr>
          <p:cNvPr id="4" name="Slide Number Placeholder 3"/>
          <p:cNvSpPr>
            <a:spLocks noGrp="1"/>
          </p:cNvSpPr>
          <p:nvPr>
            <p:ph type="sldNum" sz="quarter" idx="5"/>
          </p:nvPr>
        </p:nvSpPr>
        <p:spPr/>
        <p:txBody>
          <a:bodyPr/>
          <a:lstStyle/>
          <a:p>
            <a:fld id="{D5939589-3E79-4C82-AA4A-FE78234FAA59}" type="slidenum">
              <a:rPr lang="en-US" smtClean="0"/>
              <a:t>18</a:t>
            </a:fld>
            <a:endParaRPr lang="en-US" dirty="0"/>
          </a:p>
        </p:txBody>
      </p:sp>
    </p:spTree>
    <p:extLst>
      <p:ext uri="{BB962C8B-B14F-4D97-AF65-F5344CB8AC3E}">
        <p14:creationId xmlns:p14="http://schemas.microsoft.com/office/powerpoint/2010/main" val="2408332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23</a:t>
            </a:fld>
            <a:endParaRPr lang="en-US" dirty="0"/>
          </a:p>
        </p:txBody>
      </p:sp>
    </p:spTree>
    <p:extLst>
      <p:ext uri="{BB962C8B-B14F-4D97-AF65-F5344CB8AC3E}">
        <p14:creationId xmlns:p14="http://schemas.microsoft.com/office/powerpoint/2010/main" val="3661951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49.png"/><Relationship Id="rId7" Type="http://schemas.openxmlformats.org/officeDocument/2006/relationships/diagramQuickStyle" Target="../diagrams/quickStyle3.xml"/><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50.png"/><Relationship Id="rId9" Type="http://schemas.microsoft.com/office/2007/relationships/diagramDrawing" Target="../diagrams/drawing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svg"/><Relationship Id="rId7" Type="http://schemas.openxmlformats.org/officeDocument/2006/relationships/diagramColors" Target="../diagrams/colors2.xml"/><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LINKEDIN INFLUENCERS</a:t>
            </a:r>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6030EE-9B93-4ED7-80C1-DBF3EA2D2CB6}"/>
              </a:ext>
            </a:extLst>
          </p:cNvPr>
          <p:cNvSpPr>
            <a:spLocks noGrp="1"/>
          </p:cNvSpPr>
          <p:nvPr>
            <p:ph idx="1"/>
          </p:nvPr>
        </p:nvSpPr>
        <p:spPr>
          <a:xfrm>
            <a:off x="237078" y="424543"/>
            <a:ext cx="7514951" cy="6160407"/>
          </a:xfrm>
        </p:spPr>
        <p:txBody>
          <a:bodyPr>
            <a:normAutofit lnSpcReduction="10000"/>
          </a:bodyPr>
          <a:lstStyle/>
          <a:p>
            <a:r>
              <a:rPr lang="en-US" dirty="0"/>
              <a:t>Data collection</a:t>
            </a:r>
          </a:p>
          <a:p>
            <a:pPr lvl="1"/>
            <a:r>
              <a:rPr lang="en-US" sz="2200" dirty="0"/>
              <a:t>LinkedIn data in English downloaded from Kaggle </a:t>
            </a:r>
          </a:p>
          <a:p>
            <a:pPr lvl="1"/>
            <a:r>
              <a:rPr lang="en-US" sz="2200" dirty="0"/>
              <a:t>Sample consists of 31995 posts</a:t>
            </a:r>
          </a:p>
          <a:p>
            <a:pPr lvl="1"/>
            <a:r>
              <a:rPr lang="en-US" sz="2200" dirty="0"/>
              <a:t>Data attributes include the name of the LinkedIn user, the content, number of followers, reactions, comments, number of hashtags </a:t>
            </a:r>
            <a:r>
              <a:rPr lang="en-US" sz="2200" dirty="0" err="1"/>
              <a:t>etc</a:t>
            </a:r>
            <a:endParaRPr lang="en-US" sz="2200" dirty="0"/>
          </a:p>
          <a:p>
            <a:pPr marL="228600" lvl="1">
              <a:spcBef>
                <a:spcPts val="1000"/>
              </a:spcBef>
            </a:pPr>
            <a:r>
              <a:rPr lang="en-US" sz="2800" dirty="0"/>
              <a:t>Data Pre-Processing</a:t>
            </a:r>
          </a:p>
          <a:p>
            <a:pPr marL="685800" lvl="2">
              <a:spcBef>
                <a:spcPts val="1000"/>
              </a:spcBef>
            </a:pPr>
            <a:r>
              <a:rPr lang="en-US" sz="2200" dirty="0"/>
              <a:t>Irrelevant parts of the posts were removed</a:t>
            </a:r>
          </a:p>
          <a:p>
            <a:pPr marL="685800" lvl="2">
              <a:spcBef>
                <a:spcPts val="1000"/>
              </a:spcBef>
            </a:pPr>
            <a:r>
              <a:rPr lang="en-US" sz="2200" dirty="0"/>
              <a:t>Tokenization</a:t>
            </a:r>
          </a:p>
          <a:p>
            <a:pPr marL="685800" lvl="2">
              <a:spcBef>
                <a:spcPts val="1000"/>
              </a:spcBef>
            </a:pPr>
            <a:r>
              <a:rPr lang="en-US" sz="2200" dirty="0"/>
              <a:t>Stop word removal</a:t>
            </a:r>
          </a:p>
          <a:p>
            <a:pPr marL="685800" lvl="2">
              <a:spcBef>
                <a:spcPts val="1000"/>
              </a:spcBef>
            </a:pPr>
            <a:r>
              <a:rPr lang="en-US" sz="2200" dirty="0"/>
              <a:t>Lemmatization</a:t>
            </a:r>
          </a:p>
          <a:p>
            <a:pPr marL="685800" lvl="2">
              <a:spcBef>
                <a:spcPts val="1000"/>
              </a:spcBef>
            </a:pPr>
            <a:r>
              <a:rPr lang="en-US" sz="2200" dirty="0"/>
              <a:t>English dictionary-based checking</a:t>
            </a:r>
          </a:p>
          <a:p>
            <a:pPr marL="685800" lvl="2">
              <a:spcBef>
                <a:spcPts val="1000"/>
              </a:spcBef>
            </a:pPr>
            <a:r>
              <a:rPr lang="en-US" sz="2200" dirty="0"/>
              <a:t>Data labeling based on reactions and comments</a:t>
            </a:r>
          </a:p>
          <a:p>
            <a:pPr marL="685800" lvl="2">
              <a:spcBef>
                <a:spcPts val="1000"/>
              </a:spcBef>
            </a:pPr>
            <a:r>
              <a:rPr lang="en-US" sz="2200" dirty="0"/>
              <a:t>Transform the unstructured data (‘content’ and ‘about’) using the </a:t>
            </a:r>
            <a:r>
              <a:rPr lang="en-US" sz="2200" dirty="0" err="1"/>
              <a:t>Tfidvectorizer</a:t>
            </a:r>
            <a:r>
              <a:rPr lang="en-US" sz="2200" dirty="0"/>
              <a:t> into a Term by document matrix</a:t>
            </a:r>
          </a:p>
        </p:txBody>
      </p:sp>
      <p:sp>
        <p:nvSpPr>
          <p:cNvPr id="6" name="Slide Number Placeholder 5">
            <a:extLst>
              <a:ext uri="{FF2B5EF4-FFF2-40B4-BE49-F238E27FC236}">
                <a16:creationId xmlns:a16="http://schemas.microsoft.com/office/drawing/2014/main" id="{F02FE0A4-D50C-8395-1D0C-C2F796DA549F}"/>
              </a:ext>
            </a:extLst>
          </p:cNvPr>
          <p:cNvSpPr>
            <a:spLocks noGrp="1"/>
          </p:cNvSpPr>
          <p:nvPr>
            <p:ph type="sldNum" sz="quarter" idx="12"/>
          </p:nvPr>
        </p:nvSpPr>
        <p:spPr/>
        <p:txBody>
          <a:bodyPr/>
          <a:lstStyle/>
          <a:p>
            <a:fld id="{D8DA9DAA-006C-4F4B-980E-E3DF019B24E2}" type="slidenum">
              <a:rPr lang="en-US" smtClean="0"/>
              <a:pPr/>
              <a:t>10</a:t>
            </a:fld>
            <a:endParaRPr lang="en-US" dirty="0"/>
          </a:p>
        </p:txBody>
      </p:sp>
      <p:pic>
        <p:nvPicPr>
          <p:cNvPr id="7" name="Picture 6">
            <a:extLst>
              <a:ext uri="{FF2B5EF4-FFF2-40B4-BE49-F238E27FC236}">
                <a16:creationId xmlns:a16="http://schemas.microsoft.com/office/drawing/2014/main" id="{C18AE41F-150E-FD46-589F-053F39ABC97A}"/>
              </a:ext>
            </a:extLst>
          </p:cNvPr>
          <p:cNvPicPr>
            <a:picLocks noChangeAspect="1"/>
          </p:cNvPicPr>
          <p:nvPr/>
        </p:nvPicPr>
        <p:blipFill>
          <a:blip r:embed="rId2"/>
          <a:stretch>
            <a:fillRect/>
          </a:stretch>
        </p:blipFill>
        <p:spPr>
          <a:xfrm>
            <a:off x="7773801" y="729343"/>
            <a:ext cx="4181121" cy="4970140"/>
          </a:xfrm>
          <a:prstGeom prst="rect">
            <a:avLst/>
          </a:prstGeom>
        </p:spPr>
      </p:pic>
    </p:spTree>
    <p:extLst>
      <p:ext uri="{BB962C8B-B14F-4D97-AF65-F5344CB8AC3E}">
        <p14:creationId xmlns:p14="http://schemas.microsoft.com/office/powerpoint/2010/main" val="75490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C1F67D-6308-5AE6-54F2-6E70CA7803EE}"/>
              </a:ext>
            </a:extLst>
          </p:cNvPr>
          <p:cNvSpPr>
            <a:spLocks noGrp="1"/>
          </p:cNvSpPr>
          <p:nvPr>
            <p:ph type="sldNum" sz="quarter" idx="12"/>
          </p:nvPr>
        </p:nvSpPr>
        <p:spPr/>
        <p:txBody>
          <a:bodyPr/>
          <a:lstStyle/>
          <a:p>
            <a:fld id="{D8DA9DAA-006C-4F4B-980E-E3DF019B24E2}" type="slidenum">
              <a:rPr lang="en-US" smtClean="0"/>
              <a:t>11</a:t>
            </a:fld>
            <a:endParaRPr lang="en-US" dirty="0"/>
          </a:p>
        </p:txBody>
      </p:sp>
      <p:pic>
        <p:nvPicPr>
          <p:cNvPr id="6" name="Picture 5">
            <a:extLst>
              <a:ext uri="{FF2B5EF4-FFF2-40B4-BE49-F238E27FC236}">
                <a16:creationId xmlns:a16="http://schemas.microsoft.com/office/drawing/2014/main" id="{B7A630E1-8F19-8151-08C8-EC9D88C22FF1}"/>
              </a:ext>
            </a:extLst>
          </p:cNvPr>
          <p:cNvPicPr>
            <a:picLocks noChangeAspect="1"/>
          </p:cNvPicPr>
          <p:nvPr/>
        </p:nvPicPr>
        <p:blipFill>
          <a:blip r:embed="rId3"/>
          <a:stretch>
            <a:fillRect/>
          </a:stretch>
        </p:blipFill>
        <p:spPr>
          <a:xfrm>
            <a:off x="3056223" y="1921126"/>
            <a:ext cx="5608806" cy="4435224"/>
          </a:xfrm>
          <a:prstGeom prst="rect">
            <a:avLst/>
          </a:prstGeom>
        </p:spPr>
      </p:pic>
      <p:sp>
        <p:nvSpPr>
          <p:cNvPr id="5" name="TextBox 4">
            <a:extLst>
              <a:ext uri="{FF2B5EF4-FFF2-40B4-BE49-F238E27FC236}">
                <a16:creationId xmlns:a16="http://schemas.microsoft.com/office/drawing/2014/main" id="{3CB1F5AC-54A4-62EF-6348-FFDB5873A214}"/>
              </a:ext>
            </a:extLst>
          </p:cNvPr>
          <p:cNvSpPr txBox="1"/>
          <p:nvPr/>
        </p:nvSpPr>
        <p:spPr>
          <a:xfrm>
            <a:off x="1088571" y="501649"/>
            <a:ext cx="10657115" cy="1421928"/>
          </a:xfrm>
          <a:prstGeom prst="rect">
            <a:avLst/>
          </a:prstGeom>
          <a:noFill/>
        </p:spPr>
        <p:txBody>
          <a:bodyPr wrap="square">
            <a:spAutoFit/>
          </a:bodyPr>
          <a:lstStyle/>
          <a:p>
            <a:pPr algn="ctr">
              <a:lnSpc>
                <a:spcPct val="90000"/>
              </a:lnSpc>
              <a:spcBef>
                <a:spcPct val="0"/>
              </a:spcBef>
            </a:pPr>
            <a:r>
              <a:rPr lang="en-US" sz="4800" dirty="0">
                <a:latin typeface="+mj-lt"/>
                <a:ea typeface="+mj-ea"/>
                <a:cs typeface="+mj-cs"/>
              </a:rPr>
              <a:t>Determining the optimal number of clusters (K)</a:t>
            </a:r>
          </a:p>
        </p:txBody>
      </p:sp>
    </p:spTree>
    <p:extLst>
      <p:ext uri="{BB962C8B-B14F-4D97-AF65-F5344CB8AC3E}">
        <p14:creationId xmlns:p14="http://schemas.microsoft.com/office/powerpoint/2010/main" val="282919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821F9C1A-C3DB-E325-9B05-169CA7B6214F}"/>
              </a:ext>
            </a:extLst>
          </p:cNvPr>
          <p:cNvPicPr>
            <a:picLocks noChangeAspect="1"/>
          </p:cNvPicPr>
          <p:nvPr/>
        </p:nvPicPr>
        <p:blipFill rotWithShape="1">
          <a:blip r:embed="rId2"/>
          <a:srcRect t="6009" b="20781"/>
          <a:stretch/>
        </p:blipFill>
        <p:spPr>
          <a:xfrm>
            <a:off x="307775" y="261437"/>
            <a:ext cx="11576450" cy="6335126"/>
          </a:xfrm>
          <a:prstGeom prst="rect">
            <a:avLst/>
          </a:prstGeom>
        </p:spPr>
      </p:pic>
      <p:sp>
        <p:nvSpPr>
          <p:cNvPr id="4" name="Slide Number Placeholder 3">
            <a:extLst>
              <a:ext uri="{FF2B5EF4-FFF2-40B4-BE49-F238E27FC236}">
                <a16:creationId xmlns:a16="http://schemas.microsoft.com/office/drawing/2014/main" id="{53523C9C-7DEE-341D-DB6E-B7ED5DE3D465}"/>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3458836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Results</a:t>
            </a:r>
            <a:endParaRPr lang="en-US" dirty="0"/>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411972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82005A-AE81-53D1-24D1-422EEADC81AA}"/>
              </a:ext>
            </a:extLst>
          </p:cNvPr>
          <p:cNvSpPr>
            <a:spLocks noGrp="1"/>
          </p:cNvSpPr>
          <p:nvPr>
            <p:ph type="body" idx="1"/>
          </p:nvPr>
        </p:nvSpPr>
        <p:spPr>
          <a:xfrm>
            <a:off x="1118181" y="789214"/>
            <a:ext cx="4553712" cy="583066"/>
          </a:xfrm>
        </p:spPr>
        <p:txBody>
          <a:bodyPr/>
          <a:lstStyle/>
          <a:p>
            <a:r>
              <a:rPr lang="en-US" dirty="0"/>
              <a:t>Reaction_class distribution</a:t>
            </a:r>
          </a:p>
        </p:txBody>
      </p:sp>
      <p:sp>
        <p:nvSpPr>
          <p:cNvPr id="5" name="Text Placeholder 4">
            <a:extLst>
              <a:ext uri="{FF2B5EF4-FFF2-40B4-BE49-F238E27FC236}">
                <a16:creationId xmlns:a16="http://schemas.microsoft.com/office/drawing/2014/main" id="{842C7AF5-0A91-E5CE-C7DF-D51466693ACE}"/>
              </a:ext>
            </a:extLst>
          </p:cNvPr>
          <p:cNvSpPr>
            <a:spLocks noGrp="1"/>
          </p:cNvSpPr>
          <p:nvPr>
            <p:ph type="body" sz="quarter" idx="3"/>
          </p:nvPr>
        </p:nvSpPr>
        <p:spPr>
          <a:xfrm>
            <a:off x="7013448" y="789214"/>
            <a:ext cx="4553712" cy="583066"/>
          </a:xfrm>
        </p:spPr>
        <p:txBody>
          <a:bodyPr/>
          <a:lstStyle/>
          <a:p>
            <a:r>
              <a:rPr lang="en-US" dirty="0"/>
              <a:t>Comment_class distribution</a:t>
            </a:r>
          </a:p>
        </p:txBody>
      </p:sp>
      <p:pic>
        <p:nvPicPr>
          <p:cNvPr id="7" name="Content Placeholder 6" descr="Graphical user interface, text, application&#10;&#10;Description automatically generated">
            <a:extLst>
              <a:ext uri="{FF2B5EF4-FFF2-40B4-BE49-F238E27FC236}">
                <a16:creationId xmlns:a16="http://schemas.microsoft.com/office/drawing/2014/main" id="{AA6F64A3-C061-0440-4FE0-F96E83C31DD7}"/>
              </a:ext>
            </a:extLst>
          </p:cNvPr>
          <p:cNvPicPr>
            <a:picLocks noGrp="1" noChangeAspect="1"/>
          </p:cNvPicPr>
          <p:nvPr>
            <p:ph sz="half" idx="2"/>
          </p:nvPr>
        </p:nvPicPr>
        <p:blipFill rotWithShape="1">
          <a:blip r:embed="rId3"/>
          <a:srcRect l="482" t="22792" r="-482" b="22705"/>
          <a:stretch/>
        </p:blipFill>
        <p:spPr>
          <a:xfrm>
            <a:off x="816495" y="1372280"/>
            <a:ext cx="5000105" cy="1760113"/>
          </a:xfrm>
          <a:prstGeom prst="rect">
            <a:avLst/>
          </a:prstGeom>
        </p:spPr>
      </p:pic>
      <p:pic>
        <p:nvPicPr>
          <p:cNvPr id="8" name="Content Placeholder 7" descr="Graphical user interface, text, application&#10;&#10;Description automatically generated">
            <a:extLst>
              <a:ext uri="{FF2B5EF4-FFF2-40B4-BE49-F238E27FC236}">
                <a16:creationId xmlns:a16="http://schemas.microsoft.com/office/drawing/2014/main" id="{20633CBA-954F-E888-FD70-5B440CF3AB14}"/>
              </a:ext>
            </a:extLst>
          </p:cNvPr>
          <p:cNvPicPr>
            <a:picLocks noGrp="1" noChangeAspect="1"/>
          </p:cNvPicPr>
          <p:nvPr>
            <p:ph sz="quarter" idx="4"/>
          </p:nvPr>
        </p:nvPicPr>
        <p:blipFill rotWithShape="1">
          <a:blip r:embed="rId4"/>
          <a:srcRect t="22540" b="22958"/>
          <a:stretch/>
        </p:blipFill>
        <p:spPr>
          <a:xfrm>
            <a:off x="6375401" y="1372281"/>
            <a:ext cx="4913085" cy="1734534"/>
          </a:xfrm>
          <a:prstGeom prst="rect">
            <a:avLst/>
          </a:prstGeom>
        </p:spPr>
      </p:pic>
      <p:pic>
        <p:nvPicPr>
          <p:cNvPr id="4" name="Picture 3">
            <a:extLst>
              <a:ext uri="{FF2B5EF4-FFF2-40B4-BE49-F238E27FC236}">
                <a16:creationId xmlns:a16="http://schemas.microsoft.com/office/drawing/2014/main" id="{ED5D28D7-838E-F195-AD35-17D2DECE0310}"/>
              </a:ext>
            </a:extLst>
          </p:cNvPr>
          <p:cNvPicPr>
            <a:picLocks noChangeAspect="1"/>
          </p:cNvPicPr>
          <p:nvPr/>
        </p:nvPicPr>
        <p:blipFill>
          <a:blip r:embed="rId5"/>
          <a:stretch>
            <a:fillRect/>
          </a:stretch>
        </p:blipFill>
        <p:spPr>
          <a:xfrm>
            <a:off x="3699986" y="3362444"/>
            <a:ext cx="5639958" cy="3059585"/>
          </a:xfrm>
          <a:prstGeom prst="rect">
            <a:avLst/>
          </a:prstGeom>
        </p:spPr>
      </p:pic>
    </p:spTree>
    <p:extLst>
      <p:ext uri="{BB962C8B-B14F-4D97-AF65-F5344CB8AC3E}">
        <p14:creationId xmlns:p14="http://schemas.microsoft.com/office/powerpoint/2010/main" val="915261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67A05DB-3D9D-5E07-142C-8335B157193C}"/>
              </a:ext>
            </a:extLst>
          </p:cNvPr>
          <p:cNvPicPr>
            <a:picLocks noGrp="1" noChangeAspect="1"/>
          </p:cNvPicPr>
          <p:nvPr>
            <p:ph idx="1"/>
          </p:nvPr>
        </p:nvPicPr>
        <p:blipFill rotWithShape="1">
          <a:blip r:embed="rId2"/>
          <a:srcRect l="8691" r="20801"/>
          <a:stretch/>
        </p:blipFill>
        <p:spPr>
          <a:xfrm>
            <a:off x="192357" y="2787287"/>
            <a:ext cx="5736187" cy="3636239"/>
          </a:xfrm>
        </p:spPr>
      </p:pic>
      <p:sp>
        <p:nvSpPr>
          <p:cNvPr id="6" name="Slide Number Placeholder 5">
            <a:extLst>
              <a:ext uri="{FF2B5EF4-FFF2-40B4-BE49-F238E27FC236}">
                <a16:creationId xmlns:a16="http://schemas.microsoft.com/office/drawing/2014/main" id="{E55C89B3-1E0B-B1D5-94F9-2A1737176B3B}"/>
              </a:ext>
            </a:extLst>
          </p:cNvPr>
          <p:cNvSpPr>
            <a:spLocks noGrp="1"/>
          </p:cNvSpPr>
          <p:nvPr>
            <p:ph type="sldNum" sz="quarter" idx="12"/>
          </p:nvPr>
        </p:nvSpPr>
        <p:spPr/>
        <p:txBody>
          <a:bodyPr/>
          <a:lstStyle/>
          <a:p>
            <a:fld id="{D8DA9DAA-006C-4F4B-980E-E3DF019B24E2}" type="slidenum">
              <a:rPr lang="en-US" smtClean="0"/>
              <a:pPr/>
              <a:t>15</a:t>
            </a:fld>
            <a:endParaRPr lang="en-US" dirty="0"/>
          </a:p>
        </p:txBody>
      </p:sp>
      <p:pic>
        <p:nvPicPr>
          <p:cNvPr id="9" name="Content Placeholder 7">
            <a:extLst>
              <a:ext uri="{FF2B5EF4-FFF2-40B4-BE49-F238E27FC236}">
                <a16:creationId xmlns:a16="http://schemas.microsoft.com/office/drawing/2014/main" id="{A4ABE9F8-153F-ECB0-5107-67BE0DEAC69A}"/>
              </a:ext>
            </a:extLst>
          </p:cNvPr>
          <p:cNvPicPr>
            <a:picLocks noChangeAspect="1"/>
          </p:cNvPicPr>
          <p:nvPr/>
        </p:nvPicPr>
        <p:blipFill rotWithShape="1">
          <a:blip r:embed="rId3"/>
          <a:srcRect l="8979" r="21136"/>
          <a:stretch/>
        </p:blipFill>
        <p:spPr>
          <a:xfrm>
            <a:off x="6175374" y="2787287"/>
            <a:ext cx="5740294" cy="3636239"/>
          </a:xfrm>
          <a:prstGeom prst="rect">
            <a:avLst/>
          </a:prstGeom>
        </p:spPr>
      </p:pic>
      <p:pic>
        <p:nvPicPr>
          <p:cNvPr id="10" name="Picture 9">
            <a:extLst>
              <a:ext uri="{FF2B5EF4-FFF2-40B4-BE49-F238E27FC236}">
                <a16:creationId xmlns:a16="http://schemas.microsoft.com/office/drawing/2014/main" id="{3D90F059-FFE9-0451-05A9-8157AFF7CF65}"/>
              </a:ext>
            </a:extLst>
          </p:cNvPr>
          <p:cNvPicPr>
            <a:picLocks noChangeAspect="1"/>
          </p:cNvPicPr>
          <p:nvPr/>
        </p:nvPicPr>
        <p:blipFill>
          <a:blip r:embed="rId4"/>
          <a:stretch>
            <a:fillRect/>
          </a:stretch>
        </p:blipFill>
        <p:spPr>
          <a:xfrm>
            <a:off x="2138825" y="548902"/>
            <a:ext cx="8257032" cy="1481312"/>
          </a:xfrm>
          <a:prstGeom prst="rect">
            <a:avLst/>
          </a:prstGeom>
        </p:spPr>
      </p:pic>
    </p:spTree>
    <p:extLst>
      <p:ext uri="{BB962C8B-B14F-4D97-AF65-F5344CB8AC3E}">
        <p14:creationId xmlns:p14="http://schemas.microsoft.com/office/powerpoint/2010/main" val="563825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A65D-1947-3860-CEE8-3996714624D0}"/>
              </a:ext>
            </a:extLst>
          </p:cNvPr>
          <p:cNvSpPr>
            <a:spLocks noGrp="1"/>
          </p:cNvSpPr>
          <p:nvPr>
            <p:ph type="title"/>
          </p:nvPr>
        </p:nvSpPr>
        <p:spPr>
          <a:xfrm>
            <a:off x="576072" y="365126"/>
            <a:ext cx="10771632" cy="841248"/>
          </a:xfrm>
        </p:spPr>
        <p:txBody>
          <a:bodyPr>
            <a:normAutofit fontScale="90000"/>
          </a:bodyPr>
          <a:lstStyle/>
          <a:p>
            <a:r>
              <a:rPr lang="en-US" sz="5400" dirty="0">
                <a:solidFill>
                  <a:schemeClr val="bg1"/>
                </a:solidFill>
              </a:rPr>
              <a:t>COMMON WORDS IN THE POSTS</a:t>
            </a:r>
            <a:endParaRPr lang="en-US" dirty="0"/>
          </a:p>
        </p:txBody>
      </p:sp>
      <p:pic>
        <p:nvPicPr>
          <p:cNvPr id="8" name="Content Placeholder 7">
            <a:extLst>
              <a:ext uri="{FF2B5EF4-FFF2-40B4-BE49-F238E27FC236}">
                <a16:creationId xmlns:a16="http://schemas.microsoft.com/office/drawing/2014/main" id="{12B5EB54-F8E0-4DFC-AF37-547D7E84DA18}"/>
              </a:ext>
            </a:extLst>
          </p:cNvPr>
          <p:cNvPicPr>
            <a:picLocks noGrp="1" noChangeAspect="1"/>
          </p:cNvPicPr>
          <p:nvPr>
            <p:ph idx="1"/>
          </p:nvPr>
        </p:nvPicPr>
        <p:blipFill>
          <a:blip r:embed="rId2"/>
          <a:stretch>
            <a:fillRect/>
          </a:stretch>
        </p:blipFill>
        <p:spPr>
          <a:xfrm>
            <a:off x="179641" y="1487941"/>
            <a:ext cx="3700653" cy="2159335"/>
          </a:xfrm>
        </p:spPr>
      </p:pic>
      <p:sp>
        <p:nvSpPr>
          <p:cNvPr id="6" name="Slide Number Placeholder 5">
            <a:extLst>
              <a:ext uri="{FF2B5EF4-FFF2-40B4-BE49-F238E27FC236}">
                <a16:creationId xmlns:a16="http://schemas.microsoft.com/office/drawing/2014/main" id="{D61C4CED-82CE-0A0D-6CC3-5DF9B6CB5F1A}"/>
              </a:ext>
            </a:extLst>
          </p:cNvPr>
          <p:cNvSpPr>
            <a:spLocks noGrp="1"/>
          </p:cNvSpPr>
          <p:nvPr>
            <p:ph type="sldNum" sz="quarter" idx="12"/>
          </p:nvPr>
        </p:nvSpPr>
        <p:spPr/>
        <p:txBody>
          <a:bodyPr/>
          <a:lstStyle/>
          <a:p>
            <a:fld id="{D8DA9DAA-006C-4F4B-980E-E3DF019B24E2}" type="slidenum">
              <a:rPr lang="en-US" smtClean="0"/>
              <a:pPr/>
              <a:t>16</a:t>
            </a:fld>
            <a:endParaRPr lang="en-US" dirty="0"/>
          </a:p>
        </p:txBody>
      </p:sp>
      <p:pic>
        <p:nvPicPr>
          <p:cNvPr id="10" name="Picture 9">
            <a:extLst>
              <a:ext uri="{FF2B5EF4-FFF2-40B4-BE49-F238E27FC236}">
                <a16:creationId xmlns:a16="http://schemas.microsoft.com/office/drawing/2014/main" id="{11B7E2F3-7E14-CE6C-B3D6-E462A836A58F}"/>
              </a:ext>
            </a:extLst>
          </p:cNvPr>
          <p:cNvPicPr>
            <a:picLocks noChangeAspect="1"/>
          </p:cNvPicPr>
          <p:nvPr/>
        </p:nvPicPr>
        <p:blipFill>
          <a:blip r:embed="rId3"/>
          <a:stretch>
            <a:fillRect/>
          </a:stretch>
        </p:blipFill>
        <p:spPr>
          <a:xfrm>
            <a:off x="4113134" y="1498250"/>
            <a:ext cx="3767801" cy="2104000"/>
          </a:xfrm>
          <a:prstGeom prst="rect">
            <a:avLst/>
          </a:prstGeom>
        </p:spPr>
      </p:pic>
      <p:pic>
        <p:nvPicPr>
          <p:cNvPr id="12" name="Picture 11">
            <a:extLst>
              <a:ext uri="{FF2B5EF4-FFF2-40B4-BE49-F238E27FC236}">
                <a16:creationId xmlns:a16="http://schemas.microsoft.com/office/drawing/2014/main" id="{7390B985-B9CE-5D22-4AC2-B310BC80C8CF}"/>
              </a:ext>
            </a:extLst>
          </p:cNvPr>
          <p:cNvPicPr>
            <a:picLocks noChangeAspect="1"/>
          </p:cNvPicPr>
          <p:nvPr/>
        </p:nvPicPr>
        <p:blipFill>
          <a:blip r:embed="rId4"/>
          <a:stretch>
            <a:fillRect/>
          </a:stretch>
        </p:blipFill>
        <p:spPr>
          <a:xfrm>
            <a:off x="8194408" y="1498250"/>
            <a:ext cx="3817951" cy="2156647"/>
          </a:xfrm>
          <a:prstGeom prst="rect">
            <a:avLst/>
          </a:prstGeom>
        </p:spPr>
      </p:pic>
      <p:pic>
        <p:nvPicPr>
          <p:cNvPr id="14" name="Picture 13">
            <a:extLst>
              <a:ext uri="{FF2B5EF4-FFF2-40B4-BE49-F238E27FC236}">
                <a16:creationId xmlns:a16="http://schemas.microsoft.com/office/drawing/2014/main" id="{B6E210EC-B13D-900B-39CA-0354E8AAD064}"/>
              </a:ext>
            </a:extLst>
          </p:cNvPr>
          <p:cNvPicPr>
            <a:picLocks noChangeAspect="1"/>
          </p:cNvPicPr>
          <p:nvPr/>
        </p:nvPicPr>
        <p:blipFill>
          <a:blip r:embed="rId5"/>
          <a:stretch>
            <a:fillRect/>
          </a:stretch>
        </p:blipFill>
        <p:spPr>
          <a:xfrm>
            <a:off x="140043" y="3848008"/>
            <a:ext cx="3700653" cy="2089078"/>
          </a:xfrm>
          <a:prstGeom prst="rect">
            <a:avLst/>
          </a:prstGeom>
        </p:spPr>
      </p:pic>
      <p:pic>
        <p:nvPicPr>
          <p:cNvPr id="16" name="Picture 15">
            <a:extLst>
              <a:ext uri="{FF2B5EF4-FFF2-40B4-BE49-F238E27FC236}">
                <a16:creationId xmlns:a16="http://schemas.microsoft.com/office/drawing/2014/main" id="{A21F16C6-39B7-9C22-0185-EF9C6E0358D0}"/>
              </a:ext>
            </a:extLst>
          </p:cNvPr>
          <p:cNvPicPr>
            <a:picLocks noChangeAspect="1"/>
          </p:cNvPicPr>
          <p:nvPr/>
        </p:nvPicPr>
        <p:blipFill>
          <a:blip r:embed="rId6"/>
          <a:stretch>
            <a:fillRect/>
          </a:stretch>
        </p:blipFill>
        <p:spPr>
          <a:xfrm>
            <a:off x="4147426" y="3848008"/>
            <a:ext cx="3700653" cy="2104000"/>
          </a:xfrm>
          <a:prstGeom prst="rect">
            <a:avLst/>
          </a:prstGeom>
        </p:spPr>
      </p:pic>
      <p:pic>
        <p:nvPicPr>
          <p:cNvPr id="18" name="Picture 17">
            <a:extLst>
              <a:ext uri="{FF2B5EF4-FFF2-40B4-BE49-F238E27FC236}">
                <a16:creationId xmlns:a16="http://schemas.microsoft.com/office/drawing/2014/main" id="{ECD33B21-C118-1C08-960E-A5F194D8EED1}"/>
              </a:ext>
            </a:extLst>
          </p:cNvPr>
          <p:cNvPicPr>
            <a:picLocks noChangeAspect="1"/>
          </p:cNvPicPr>
          <p:nvPr/>
        </p:nvPicPr>
        <p:blipFill>
          <a:blip r:embed="rId7"/>
          <a:stretch>
            <a:fillRect/>
          </a:stretch>
        </p:blipFill>
        <p:spPr>
          <a:xfrm>
            <a:off x="8232511" y="3848008"/>
            <a:ext cx="3741744" cy="2110923"/>
          </a:xfrm>
          <a:prstGeom prst="rect">
            <a:avLst/>
          </a:prstGeom>
        </p:spPr>
      </p:pic>
    </p:spTree>
    <p:extLst>
      <p:ext uri="{BB962C8B-B14F-4D97-AF65-F5344CB8AC3E}">
        <p14:creationId xmlns:p14="http://schemas.microsoft.com/office/powerpoint/2010/main" val="265156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98BD-10F8-AE21-8033-3776727DAD19}"/>
              </a:ext>
            </a:extLst>
          </p:cNvPr>
          <p:cNvSpPr>
            <a:spLocks noGrp="1"/>
          </p:cNvSpPr>
          <p:nvPr>
            <p:ph type="title"/>
          </p:nvPr>
        </p:nvSpPr>
        <p:spPr>
          <a:xfrm>
            <a:off x="576072" y="365126"/>
            <a:ext cx="10771632" cy="841248"/>
          </a:xfrm>
        </p:spPr>
        <p:txBody>
          <a:bodyPr>
            <a:normAutofit fontScale="90000"/>
          </a:bodyPr>
          <a:lstStyle/>
          <a:p>
            <a:r>
              <a:rPr lang="en-US" sz="5400" dirty="0">
                <a:solidFill>
                  <a:schemeClr val="bg1"/>
                </a:solidFill>
              </a:rPr>
              <a:t>COMMON WORDS IN THE POSTS</a:t>
            </a:r>
            <a:endParaRPr lang="en-US" dirty="0"/>
          </a:p>
        </p:txBody>
      </p:sp>
      <p:pic>
        <p:nvPicPr>
          <p:cNvPr id="8" name="Content Placeholder 7">
            <a:extLst>
              <a:ext uri="{FF2B5EF4-FFF2-40B4-BE49-F238E27FC236}">
                <a16:creationId xmlns:a16="http://schemas.microsoft.com/office/drawing/2014/main" id="{99393A87-580B-6C30-56BC-51249D139706}"/>
              </a:ext>
            </a:extLst>
          </p:cNvPr>
          <p:cNvPicPr>
            <a:picLocks noGrp="1" noChangeAspect="1"/>
          </p:cNvPicPr>
          <p:nvPr>
            <p:ph idx="1"/>
          </p:nvPr>
        </p:nvPicPr>
        <p:blipFill>
          <a:blip r:embed="rId2"/>
          <a:stretch>
            <a:fillRect/>
          </a:stretch>
        </p:blipFill>
        <p:spPr>
          <a:xfrm>
            <a:off x="576072" y="1803302"/>
            <a:ext cx="3519678" cy="1978060"/>
          </a:xfrm>
        </p:spPr>
      </p:pic>
      <p:sp>
        <p:nvSpPr>
          <p:cNvPr id="4" name="Date Placeholder 3">
            <a:extLst>
              <a:ext uri="{FF2B5EF4-FFF2-40B4-BE49-F238E27FC236}">
                <a16:creationId xmlns:a16="http://schemas.microsoft.com/office/drawing/2014/main" id="{BFA1E981-14C7-956F-7222-FD36732BFAE3}"/>
              </a:ext>
            </a:extLst>
          </p:cNvPr>
          <p:cNvSpPr>
            <a:spLocks noGrp="1"/>
          </p:cNvSpPr>
          <p:nvPr>
            <p:ph type="dt" sz="half" idx="10"/>
          </p:nvPr>
        </p:nvSpPr>
        <p:spPr/>
        <p:txBody>
          <a:bodyPr/>
          <a:lstStyle/>
          <a:p>
            <a:r>
              <a:rPr lang="en-US"/>
              <a:t>9/3/20XX</a:t>
            </a:r>
            <a:endParaRPr lang="en-US" dirty="0"/>
          </a:p>
        </p:txBody>
      </p:sp>
      <p:sp>
        <p:nvSpPr>
          <p:cNvPr id="6" name="Slide Number Placeholder 5">
            <a:extLst>
              <a:ext uri="{FF2B5EF4-FFF2-40B4-BE49-F238E27FC236}">
                <a16:creationId xmlns:a16="http://schemas.microsoft.com/office/drawing/2014/main" id="{BCF67326-0476-FB9B-6600-970996482AAB}"/>
              </a:ext>
            </a:extLst>
          </p:cNvPr>
          <p:cNvSpPr>
            <a:spLocks noGrp="1"/>
          </p:cNvSpPr>
          <p:nvPr>
            <p:ph type="sldNum" sz="quarter" idx="12"/>
          </p:nvPr>
        </p:nvSpPr>
        <p:spPr/>
        <p:txBody>
          <a:bodyPr/>
          <a:lstStyle/>
          <a:p>
            <a:fld id="{D8DA9DAA-006C-4F4B-980E-E3DF019B24E2}" type="slidenum">
              <a:rPr lang="en-US" smtClean="0"/>
              <a:pPr/>
              <a:t>17</a:t>
            </a:fld>
            <a:endParaRPr lang="en-US" dirty="0"/>
          </a:p>
        </p:txBody>
      </p:sp>
      <p:pic>
        <p:nvPicPr>
          <p:cNvPr id="10" name="Picture 9">
            <a:extLst>
              <a:ext uri="{FF2B5EF4-FFF2-40B4-BE49-F238E27FC236}">
                <a16:creationId xmlns:a16="http://schemas.microsoft.com/office/drawing/2014/main" id="{69E541A8-E615-3297-9394-52B61853F4E5}"/>
              </a:ext>
            </a:extLst>
          </p:cNvPr>
          <p:cNvPicPr>
            <a:picLocks noChangeAspect="1"/>
          </p:cNvPicPr>
          <p:nvPr/>
        </p:nvPicPr>
        <p:blipFill>
          <a:blip r:embed="rId3"/>
          <a:stretch>
            <a:fillRect/>
          </a:stretch>
        </p:blipFill>
        <p:spPr>
          <a:xfrm>
            <a:off x="4444921" y="1803302"/>
            <a:ext cx="3583442" cy="1978060"/>
          </a:xfrm>
          <a:prstGeom prst="rect">
            <a:avLst/>
          </a:prstGeom>
        </p:spPr>
      </p:pic>
      <p:pic>
        <p:nvPicPr>
          <p:cNvPr id="12" name="Picture 11">
            <a:extLst>
              <a:ext uri="{FF2B5EF4-FFF2-40B4-BE49-F238E27FC236}">
                <a16:creationId xmlns:a16="http://schemas.microsoft.com/office/drawing/2014/main" id="{B511D029-D8C4-9EC0-9BB4-393C32EE2F84}"/>
              </a:ext>
            </a:extLst>
          </p:cNvPr>
          <p:cNvPicPr>
            <a:picLocks noChangeAspect="1"/>
          </p:cNvPicPr>
          <p:nvPr/>
        </p:nvPicPr>
        <p:blipFill>
          <a:blip r:embed="rId4"/>
          <a:stretch>
            <a:fillRect/>
          </a:stretch>
        </p:blipFill>
        <p:spPr>
          <a:xfrm>
            <a:off x="8265272" y="1803302"/>
            <a:ext cx="3630168" cy="1994036"/>
          </a:xfrm>
          <a:prstGeom prst="rect">
            <a:avLst/>
          </a:prstGeom>
        </p:spPr>
      </p:pic>
      <p:pic>
        <p:nvPicPr>
          <p:cNvPr id="14" name="Picture 13">
            <a:extLst>
              <a:ext uri="{FF2B5EF4-FFF2-40B4-BE49-F238E27FC236}">
                <a16:creationId xmlns:a16="http://schemas.microsoft.com/office/drawing/2014/main" id="{10D6D15D-FB60-8032-2DCD-1B6F69ED9749}"/>
              </a:ext>
            </a:extLst>
          </p:cNvPr>
          <p:cNvPicPr>
            <a:picLocks noChangeAspect="1"/>
          </p:cNvPicPr>
          <p:nvPr/>
        </p:nvPicPr>
        <p:blipFill>
          <a:blip r:embed="rId5"/>
          <a:stretch>
            <a:fillRect/>
          </a:stretch>
        </p:blipFill>
        <p:spPr>
          <a:xfrm>
            <a:off x="4218033" y="4150903"/>
            <a:ext cx="3810330" cy="2118544"/>
          </a:xfrm>
          <a:prstGeom prst="rect">
            <a:avLst/>
          </a:prstGeom>
        </p:spPr>
      </p:pic>
    </p:spTree>
    <p:extLst>
      <p:ext uri="{BB962C8B-B14F-4D97-AF65-F5344CB8AC3E}">
        <p14:creationId xmlns:p14="http://schemas.microsoft.com/office/powerpoint/2010/main" val="2040782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65125"/>
            <a:ext cx="11001375" cy="749299"/>
          </a:xfrm>
        </p:spPr>
        <p:txBody>
          <a:bodyPr>
            <a:noAutofit/>
          </a:bodyPr>
          <a:lstStyle/>
          <a:p>
            <a:r>
              <a:rPr lang="en-US" sz="4000" dirty="0"/>
              <a:t>Clustering scores based on reaction classes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18</a:t>
            </a:fld>
            <a:endParaRPr lang="en-US" b="1" cap="all" spc="100" dirty="0">
              <a:solidFill>
                <a:schemeClr val="accent2"/>
              </a:solidFill>
            </a:endParaRPr>
          </a:p>
        </p:txBody>
      </p:sp>
      <p:pic>
        <p:nvPicPr>
          <p:cNvPr id="6" name="Content Placeholder 5">
            <a:extLst>
              <a:ext uri="{FF2B5EF4-FFF2-40B4-BE49-F238E27FC236}">
                <a16:creationId xmlns:a16="http://schemas.microsoft.com/office/drawing/2014/main" id="{6BA7F59B-3B43-142C-BACD-02BE92A3CCCB}"/>
              </a:ext>
            </a:extLst>
          </p:cNvPr>
          <p:cNvPicPr>
            <a:picLocks noGrp="1" noChangeAspect="1"/>
          </p:cNvPicPr>
          <p:nvPr>
            <p:ph idx="1"/>
          </p:nvPr>
        </p:nvPicPr>
        <p:blipFill>
          <a:blip r:embed="rId3"/>
          <a:stretch>
            <a:fillRect/>
          </a:stretch>
        </p:blipFill>
        <p:spPr>
          <a:xfrm>
            <a:off x="838200" y="1240440"/>
            <a:ext cx="11244830" cy="4377120"/>
          </a:xfrm>
        </p:spPr>
      </p:pic>
    </p:spTree>
    <p:extLst>
      <p:ext uri="{BB962C8B-B14F-4D97-AF65-F5344CB8AC3E}">
        <p14:creationId xmlns:p14="http://schemas.microsoft.com/office/powerpoint/2010/main" val="78391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199" y="365125"/>
            <a:ext cx="11001375" cy="749299"/>
          </a:xfrm>
        </p:spPr>
        <p:txBody>
          <a:bodyPr>
            <a:noAutofit/>
          </a:bodyPr>
          <a:lstStyle/>
          <a:p>
            <a:r>
              <a:rPr lang="en-US" sz="4000" dirty="0"/>
              <a:t>Clustering scores based on comment classes</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19</a:t>
            </a:fld>
            <a:endParaRPr lang="en-US" b="1" cap="all" spc="100" dirty="0">
              <a:solidFill>
                <a:schemeClr val="accent2"/>
              </a:solidFill>
            </a:endParaRPr>
          </a:p>
        </p:txBody>
      </p:sp>
      <p:pic>
        <p:nvPicPr>
          <p:cNvPr id="8" name="Picture 7">
            <a:extLst>
              <a:ext uri="{FF2B5EF4-FFF2-40B4-BE49-F238E27FC236}">
                <a16:creationId xmlns:a16="http://schemas.microsoft.com/office/drawing/2014/main" id="{BCDD375A-BB55-7159-4BD8-107061B295D6}"/>
              </a:ext>
            </a:extLst>
          </p:cNvPr>
          <p:cNvPicPr>
            <a:picLocks noChangeAspect="1"/>
          </p:cNvPicPr>
          <p:nvPr/>
        </p:nvPicPr>
        <p:blipFill>
          <a:blip r:embed="rId2"/>
          <a:stretch>
            <a:fillRect/>
          </a:stretch>
        </p:blipFill>
        <p:spPr>
          <a:xfrm>
            <a:off x="838199" y="1744833"/>
            <a:ext cx="10500287" cy="3829313"/>
          </a:xfrm>
          <a:prstGeom prst="rect">
            <a:avLst/>
          </a:prstGeom>
        </p:spPr>
      </p:pic>
    </p:spTree>
    <p:extLst>
      <p:ext uri="{BB962C8B-B14F-4D97-AF65-F5344CB8AC3E}">
        <p14:creationId xmlns:p14="http://schemas.microsoft.com/office/powerpoint/2010/main" val="2188404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a:bodyPr>
          <a:lstStyle/>
          <a:p>
            <a:r>
              <a:rPr lang="en-US" b="1" cap="all" spc="400" dirty="0">
                <a:solidFill>
                  <a:schemeClr val="bg1"/>
                </a:solidFill>
                <a:latin typeface="+mn-lt"/>
              </a:rPr>
              <a:t>HOW TO CHOOSE </a:t>
            </a:r>
            <a:r>
              <a:rPr lang="en-US" spc="400" dirty="0">
                <a:latin typeface="+mn-lt"/>
              </a:rPr>
              <a:t>who </a:t>
            </a:r>
            <a:r>
              <a:rPr lang="en-US" b="1" cap="all" spc="400" dirty="0">
                <a:solidFill>
                  <a:schemeClr val="bg1"/>
                </a:solidFill>
                <a:latin typeface="+mn-lt"/>
              </a:rPr>
              <a:t>TO FOLLOW</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A65D-1947-3860-CEE8-3996714624D0}"/>
              </a:ext>
            </a:extLst>
          </p:cNvPr>
          <p:cNvSpPr>
            <a:spLocks noGrp="1"/>
          </p:cNvSpPr>
          <p:nvPr>
            <p:ph type="title"/>
          </p:nvPr>
        </p:nvSpPr>
        <p:spPr>
          <a:xfrm>
            <a:off x="576072" y="365126"/>
            <a:ext cx="10771632" cy="841248"/>
          </a:xfrm>
        </p:spPr>
        <p:txBody>
          <a:bodyPr>
            <a:normAutofit/>
          </a:bodyPr>
          <a:lstStyle/>
          <a:p>
            <a:r>
              <a:rPr lang="en-US" sz="5400" dirty="0">
                <a:solidFill>
                  <a:schemeClr val="bg1"/>
                </a:solidFill>
              </a:rPr>
              <a:t>Potential roles</a:t>
            </a:r>
            <a:endParaRPr lang="en-US" dirty="0"/>
          </a:p>
        </p:txBody>
      </p:sp>
      <p:sp>
        <p:nvSpPr>
          <p:cNvPr id="6" name="Slide Number Placeholder 5">
            <a:extLst>
              <a:ext uri="{FF2B5EF4-FFF2-40B4-BE49-F238E27FC236}">
                <a16:creationId xmlns:a16="http://schemas.microsoft.com/office/drawing/2014/main" id="{D61C4CED-82CE-0A0D-6CC3-5DF9B6CB5F1A}"/>
              </a:ext>
            </a:extLst>
          </p:cNvPr>
          <p:cNvSpPr>
            <a:spLocks noGrp="1"/>
          </p:cNvSpPr>
          <p:nvPr>
            <p:ph type="sldNum" sz="quarter" idx="12"/>
          </p:nvPr>
        </p:nvSpPr>
        <p:spPr/>
        <p:txBody>
          <a:bodyPr/>
          <a:lstStyle/>
          <a:p>
            <a:fld id="{D8DA9DAA-006C-4F4B-980E-E3DF019B24E2}" type="slidenum">
              <a:rPr lang="en-US" smtClean="0"/>
              <a:pPr/>
              <a:t>20</a:t>
            </a:fld>
            <a:endParaRPr lang="en-US" dirty="0"/>
          </a:p>
        </p:txBody>
      </p:sp>
      <p:pic>
        <p:nvPicPr>
          <p:cNvPr id="9" name="Picture 8">
            <a:extLst>
              <a:ext uri="{FF2B5EF4-FFF2-40B4-BE49-F238E27FC236}">
                <a16:creationId xmlns:a16="http://schemas.microsoft.com/office/drawing/2014/main" id="{EA8CA035-C03A-A2DA-0277-AF3894B55CAD}"/>
              </a:ext>
            </a:extLst>
          </p:cNvPr>
          <p:cNvPicPr>
            <a:picLocks noChangeAspect="1"/>
          </p:cNvPicPr>
          <p:nvPr/>
        </p:nvPicPr>
        <p:blipFill>
          <a:blip r:embed="rId2"/>
          <a:stretch>
            <a:fillRect/>
          </a:stretch>
        </p:blipFill>
        <p:spPr>
          <a:xfrm>
            <a:off x="246396" y="1206374"/>
            <a:ext cx="3817951" cy="2141406"/>
          </a:xfrm>
          <a:prstGeom prst="rect">
            <a:avLst/>
          </a:prstGeom>
        </p:spPr>
      </p:pic>
      <p:pic>
        <p:nvPicPr>
          <p:cNvPr id="13" name="Picture 12">
            <a:extLst>
              <a:ext uri="{FF2B5EF4-FFF2-40B4-BE49-F238E27FC236}">
                <a16:creationId xmlns:a16="http://schemas.microsoft.com/office/drawing/2014/main" id="{4CD0BC04-75A4-C802-B5CE-16752358DE07}"/>
              </a:ext>
            </a:extLst>
          </p:cNvPr>
          <p:cNvPicPr>
            <a:picLocks noChangeAspect="1"/>
          </p:cNvPicPr>
          <p:nvPr/>
        </p:nvPicPr>
        <p:blipFill>
          <a:blip r:embed="rId3"/>
          <a:stretch>
            <a:fillRect/>
          </a:stretch>
        </p:blipFill>
        <p:spPr>
          <a:xfrm>
            <a:off x="4190835" y="1202564"/>
            <a:ext cx="3810330" cy="2149026"/>
          </a:xfrm>
          <a:prstGeom prst="rect">
            <a:avLst/>
          </a:prstGeom>
        </p:spPr>
      </p:pic>
      <p:pic>
        <p:nvPicPr>
          <p:cNvPr id="17" name="Picture 16">
            <a:extLst>
              <a:ext uri="{FF2B5EF4-FFF2-40B4-BE49-F238E27FC236}">
                <a16:creationId xmlns:a16="http://schemas.microsoft.com/office/drawing/2014/main" id="{9FDA425E-D04B-CD05-3788-37299DB2337E}"/>
              </a:ext>
            </a:extLst>
          </p:cNvPr>
          <p:cNvPicPr>
            <a:picLocks noChangeAspect="1"/>
          </p:cNvPicPr>
          <p:nvPr/>
        </p:nvPicPr>
        <p:blipFill>
          <a:blip r:embed="rId4"/>
          <a:stretch>
            <a:fillRect/>
          </a:stretch>
        </p:blipFill>
        <p:spPr>
          <a:xfrm>
            <a:off x="8135274" y="1202564"/>
            <a:ext cx="3810330" cy="2110923"/>
          </a:xfrm>
          <a:prstGeom prst="rect">
            <a:avLst/>
          </a:prstGeom>
        </p:spPr>
      </p:pic>
      <p:pic>
        <p:nvPicPr>
          <p:cNvPr id="20" name="Picture 19">
            <a:extLst>
              <a:ext uri="{FF2B5EF4-FFF2-40B4-BE49-F238E27FC236}">
                <a16:creationId xmlns:a16="http://schemas.microsoft.com/office/drawing/2014/main" id="{A9E7D6D4-4553-2B5A-CD17-34013D70E25E}"/>
              </a:ext>
            </a:extLst>
          </p:cNvPr>
          <p:cNvPicPr>
            <a:picLocks noChangeAspect="1"/>
          </p:cNvPicPr>
          <p:nvPr/>
        </p:nvPicPr>
        <p:blipFill>
          <a:blip r:embed="rId5"/>
          <a:stretch>
            <a:fillRect/>
          </a:stretch>
        </p:blipFill>
        <p:spPr>
          <a:xfrm>
            <a:off x="246395" y="3785172"/>
            <a:ext cx="3817951" cy="2133785"/>
          </a:xfrm>
          <a:prstGeom prst="rect">
            <a:avLst/>
          </a:prstGeom>
        </p:spPr>
      </p:pic>
      <p:pic>
        <p:nvPicPr>
          <p:cNvPr id="22" name="Picture 21">
            <a:extLst>
              <a:ext uri="{FF2B5EF4-FFF2-40B4-BE49-F238E27FC236}">
                <a16:creationId xmlns:a16="http://schemas.microsoft.com/office/drawing/2014/main" id="{619A67F1-27BA-7A32-58EA-C2E6B53D3E05}"/>
              </a:ext>
            </a:extLst>
          </p:cNvPr>
          <p:cNvPicPr>
            <a:picLocks noChangeAspect="1"/>
          </p:cNvPicPr>
          <p:nvPr/>
        </p:nvPicPr>
        <p:blipFill>
          <a:blip r:embed="rId6"/>
          <a:stretch>
            <a:fillRect/>
          </a:stretch>
        </p:blipFill>
        <p:spPr>
          <a:xfrm>
            <a:off x="4213697" y="3808034"/>
            <a:ext cx="3787468" cy="2110923"/>
          </a:xfrm>
          <a:prstGeom prst="rect">
            <a:avLst/>
          </a:prstGeom>
        </p:spPr>
      </p:pic>
      <p:pic>
        <p:nvPicPr>
          <p:cNvPr id="24" name="Picture 23">
            <a:extLst>
              <a:ext uri="{FF2B5EF4-FFF2-40B4-BE49-F238E27FC236}">
                <a16:creationId xmlns:a16="http://schemas.microsoft.com/office/drawing/2014/main" id="{831C9A99-83B1-902C-F7E6-1F4639F5A70B}"/>
              </a:ext>
            </a:extLst>
          </p:cNvPr>
          <p:cNvPicPr>
            <a:picLocks noChangeAspect="1"/>
          </p:cNvPicPr>
          <p:nvPr/>
        </p:nvPicPr>
        <p:blipFill>
          <a:blip r:embed="rId7"/>
          <a:stretch>
            <a:fillRect/>
          </a:stretch>
        </p:blipFill>
        <p:spPr>
          <a:xfrm>
            <a:off x="8150515" y="3808034"/>
            <a:ext cx="3779848" cy="2110923"/>
          </a:xfrm>
          <a:prstGeom prst="rect">
            <a:avLst/>
          </a:prstGeom>
        </p:spPr>
      </p:pic>
    </p:spTree>
    <p:extLst>
      <p:ext uri="{BB962C8B-B14F-4D97-AF65-F5344CB8AC3E}">
        <p14:creationId xmlns:p14="http://schemas.microsoft.com/office/powerpoint/2010/main" val="244595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7A65D-1947-3860-CEE8-3996714624D0}"/>
              </a:ext>
            </a:extLst>
          </p:cNvPr>
          <p:cNvSpPr>
            <a:spLocks noGrp="1"/>
          </p:cNvSpPr>
          <p:nvPr>
            <p:ph type="title"/>
          </p:nvPr>
        </p:nvSpPr>
        <p:spPr>
          <a:xfrm>
            <a:off x="576072" y="365126"/>
            <a:ext cx="10771632" cy="841248"/>
          </a:xfrm>
        </p:spPr>
        <p:txBody>
          <a:bodyPr>
            <a:normAutofit/>
          </a:bodyPr>
          <a:lstStyle/>
          <a:p>
            <a:r>
              <a:rPr lang="en-US" sz="5400">
                <a:solidFill>
                  <a:schemeClr val="bg1"/>
                </a:solidFill>
              </a:rPr>
              <a:t>Potential roles</a:t>
            </a:r>
            <a:endParaRPr lang="en-US" dirty="0"/>
          </a:p>
        </p:txBody>
      </p:sp>
      <p:sp>
        <p:nvSpPr>
          <p:cNvPr id="6" name="Slide Number Placeholder 5">
            <a:extLst>
              <a:ext uri="{FF2B5EF4-FFF2-40B4-BE49-F238E27FC236}">
                <a16:creationId xmlns:a16="http://schemas.microsoft.com/office/drawing/2014/main" id="{D61C4CED-82CE-0A0D-6CC3-5DF9B6CB5F1A}"/>
              </a:ext>
            </a:extLst>
          </p:cNvPr>
          <p:cNvSpPr>
            <a:spLocks noGrp="1"/>
          </p:cNvSpPr>
          <p:nvPr>
            <p:ph type="sldNum" sz="quarter" idx="12"/>
          </p:nvPr>
        </p:nvSpPr>
        <p:spPr/>
        <p:txBody>
          <a:bodyPr/>
          <a:lstStyle/>
          <a:p>
            <a:fld id="{D8DA9DAA-006C-4F4B-980E-E3DF019B24E2}" type="slidenum">
              <a:rPr lang="en-US" smtClean="0"/>
              <a:pPr/>
              <a:t>21</a:t>
            </a:fld>
            <a:endParaRPr lang="en-US" dirty="0"/>
          </a:p>
        </p:txBody>
      </p:sp>
      <p:pic>
        <p:nvPicPr>
          <p:cNvPr id="5" name="Picture 4">
            <a:extLst>
              <a:ext uri="{FF2B5EF4-FFF2-40B4-BE49-F238E27FC236}">
                <a16:creationId xmlns:a16="http://schemas.microsoft.com/office/drawing/2014/main" id="{C7C7743B-9345-8241-8A7C-FE1FB9079949}"/>
              </a:ext>
            </a:extLst>
          </p:cNvPr>
          <p:cNvPicPr>
            <a:picLocks noChangeAspect="1"/>
          </p:cNvPicPr>
          <p:nvPr/>
        </p:nvPicPr>
        <p:blipFill>
          <a:blip r:embed="rId2"/>
          <a:stretch>
            <a:fillRect/>
          </a:stretch>
        </p:blipFill>
        <p:spPr>
          <a:xfrm>
            <a:off x="209928" y="1457503"/>
            <a:ext cx="3825572" cy="2141406"/>
          </a:xfrm>
          <a:prstGeom prst="rect">
            <a:avLst/>
          </a:prstGeom>
        </p:spPr>
      </p:pic>
      <p:pic>
        <p:nvPicPr>
          <p:cNvPr id="8" name="Picture 7">
            <a:extLst>
              <a:ext uri="{FF2B5EF4-FFF2-40B4-BE49-F238E27FC236}">
                <a16:creationId xmlns:a16="http://schemas.microsoft.com/office/drawing/2014/main" id="{8215D7AC-AFED-572F-5ECD-BDC0DB2CF800}"/>
              </a:ext>
            </a:extLst>
          </p:cNvPr>
          <p:cNvPicPr>
            <a:picLocks noChangeAspect="1"/>
          </p:cNvPicPr>
          <p:nvPr/>
        </p:nvPicPr>
        <p:blipFill>
          <a:blip r:embed="rId3"/>
          <a:stretch>
            <a:fillRect/>
          </a:stretch>
        </p:blipFill>
        <p:spPr>
          <a:xfrm>
            <a:off x="4183214" y="1480365"/>
            <a:ext cx="3825572" cy="2118544"/>
          </a:xfrm>
          <a:prstGeom prst="rect">
            <a:avLst/>
          </a:prstGeom>
        </p:spPr>
      </p:pic>
      <p:pic>
        <p:nvPicPr>
          <p:cNvPr id="11" name="Picture 10">
            <a:extLst>
              <a:ext uri="{FF2B5EF4-FFF2-40B4-BE49-F238E27FC236}">
                <a16:creationId xmlns:a16="http://schemas.microsoft.com/office/drawing/2014/main" id="{5FA2601D-6888-AF4B-D0EE-2A4823D5D7F8}"/>
              </a:ext>
            </a:extLst>
          </p:cNvPr>
          <p:cNvPicPr>
            <a:picLocks noChangeAspect="1"/>
          </p:cNvPicPr>
          <p:nvPr/>
        </p:nvPicPr>
        <p:blipFill>
          <a:blip r:embed="rId4"/>
          <a:stretch>
            <a:fillRect/>
          </a:stretch>
        </p:blipFill>
        <p:spPr>
          <a:xfrm>
            <a:off x="8171742" y="1495607"/>
            <a:ext cx="3810330" cy="2103302"/>
          </a:xfrm>
          <a:prstGeom prst="rect">
            <a:avLst/>
          </a:prstGeom>
        </p:spPr>
      </p:pic>
      <p:pic>
        <p:nvPicPr>
          <p:cNvPr id="14" name="Picture 13">
            <a:extLst>
              <a:ext uri="{FF2B5EF4-FFF2-40B4-BE49-F238E27FC236}">
                <a16:creationId xmlns:a16="http://schemas.microsoft.com/office/drawing/2014/main" id="{2D04EE95-D6A4-4C4A-9C69-7E25F3029797}"/>
              </a:ext>
            </a:extLst>
          </p:cNvPr>
          <p:cNvPicPr>
            <a:picLocks noChangeAspect="1"/>
          </p:cNvPicPr>
          <p:nvPr/>
        </p:nvPicPr>
        <p:blipFill>
          <a:blip r:embed="rId5"/>
          <a:stretch>
            <a:fillRect/>
          </a:stretch>
        </p:blipFill>
        <p:spPr>
          <a:xfrm>
            <a:off x="4183214" y="4060824"/>
            <a:ext cx="3795089" cy="2110923"/>
          </a:xfrm>
          <a:prstGeom prst="rect">
            <a:avLst/>
          </a:prstGeom>
        </p:spPr>
      </p:pic>
    </p:spTree>
    <p:extLst>
      <p:ext uri="{BB962C8B-B14F-4D97-AF65-F5344CB8AC3E}">
        <p14:creationId xmlns:p14="http://schemas.microsoft.com/office/powerpoint/2010/main" val="2390169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22</a:t>
            </a:fld>
            <a:endParaRPr lang="en-US" dirty="0"/>
          </a:p>
        </p:txBody>
      </p:sp>
      <p:graphicFrame>
        <p:nvGraphicFramePr>
          <p:cNvPr id="7" name="Content Placeholder 2">
            <a:extLst>
              <a:ext uri="{FF2B5EF4-FFF2-40B4-BE49-F238E27FC236}">
                <a16:creationId xmlns:a16="http://schemas.microsoft.com/office/drawing/2014/main" id="{FE47BF4A-8A90-59CC-BE96-8B34D17DAA0E}"/>
              </a:ext>
            </a:extLst>
          </p:cNvPr>
          <p:cNvGraphicFramePr>
            <a:graphicFrameLocks/>
          </p:cNvGraphicFramePr>
          <p:nvPr>
            <p:extLst>
              <p:ext uri="{D42A27DB-BD31-4B8C-83A1-F6EECF244321}">
                <p14:modId xmlns:p14="http://schemas.microsoft.com/office/powerpoint/2010/main" val="1125329599"/>
              </p:ext>
            </p:extLst>
          </p:nvPr>
        </p:nvGraphicFramePr>
        <p:xfrm>
          <a:off x="5806440" y="109764"/>
          <a:ext cx="6245265" cy="55893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2789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6096000" y="136525"/>
            <a:ext cx="4434840" cy="886968"/>
          </a:xfrm>
        </p:spPr>
        <p:txBody>
          <a:bodyPr/>
          <a:lstStyle/>
          <a:p>
            <a:r>
              <a:rPr lang="en-US" dirty="0"/>
              <a:t>Conclusion</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6236366" y="1170115"/>
            <a:ext cx="4434840" cy="4754880"/>
          </a:xfrm>
        </p:spPr>
        <p:txBody>
          <a:bodyPr/>
          <a:lstStyle/>
          <a:p>
            <a:endParaRPr lang="en-US" dirty="0"/>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23</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24</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err="1"/>
              <a:t>Linkedin</a:t>
            </a:r>
            <a:r>
              <a:rPr lang="en-US" dirty="0"/>
              <a:t> influencers</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Rhoda Nankabirwa</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Topic one</a:t>
            </a:r>
          </a:p>
          <a:p>
            <a:pPr algn="r"/>
            <a:r>
              <a:rPr lang="en-US" sz="1800" dirty="0">
                <a:solidFill>
                  <a:schemeClr val="bg1"/>
                </a:solidFill>
              </a:rPr>
              <a:t>Topic two</a:t>
            </a:r>
          </a:p>
          <a:p>
            <a:pPr algn="r"/>
            <a:r>
              <a:rPr lang="en-US" sz="1800" dirty="0">
                <a:solidFill>
                  <a:schemeClr val="bg1"/>
                </a:solidFill>
              </a:rPr>
              <a:t>Topic three</a:t>
            </a:r>
          </a:p>
          <a:p>
            <a:pPr algn="r"/>
            <a:r>
              <a:rPr lang="en-US" sz="1800" dirty="0">
                <a:solidFill>
                  <a:schemeClr val="bg1"/>
                </a:solidFill>
              </a:rPr>
              <a:t>Topic four</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06449"/>
            <a:ext cx="6190488" cy="1179576"/>
          </a:xfrm>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a:bodyPr>
          <a:lstStyle/>
          <a:p>
            <a:r>
              <a:rPr lang="en-US" sz="2000" dirty="0"/>
              <a:t>LinkedIn is a social networking site that enables registered members especially the business community to connect, share, and learn with other professionals</a:t>
            </a:r>
          </a:p>
          <a:p>
            <a:endParaRPr lang="en-US" dirty="0"/>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Linkedin Influecers</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5" name="Picture 4" descr="A picture containing text, clipart&#10;&#10;Description automatically generated">
            <a:extLst>
              <a:ext uri="{FF2B5EF4-FFF2-40B4-BE49-F238E27FC236}">
                <a16:creationId xmlns:a16="http://schemas.microsoft.com/office/drawing/2014/main" id="{888ED9B9-2845-2C36-EAE6-09F2FB801630}"/>
              </a:ext>
            </a:extLst>
          </p:cNvPr>
          <p:cNvPicPr>
            <a:picLocks noChangeAspect="1"/>
          </p:cNvPicPr>
          <p:nvPr/>
        </p:nvPicPr>
        <p:blipFill>
          <a:blip r:embed="rId2"/>
          <a:stretch>
            <a:fillRect/>
          </a:stretch>
        </p:blipFill>
        <p:spPr>
          <a:xfrm>
            <a:off x="1052512" y="4487290"/>
            <a:ext cx="2314575" cy="1445198"/>
          </a:xfrm>
          <a:prstGeom prst="rect">
            <a:avLst/>
          </a:prstGeom>
        </p:spPr>
      </p:pic>
      <p:pic>
        <p:nvPicPr>
          <p:cNvPr id="14" name="Picture Placeholder 13" descr="A picture containing text&#10;&#10;Description automatically generated">
            <a:extLst>
              <a:ext uri="{FF2B5EF4-FFF2-40B4-BE49-F238E27FC236}">
                <a16:creationId xmlns:a16="http://schemas.microsoft.com/office/drawing/2014/main" id="{B4962F4E-F2FC-054D-75D3-843F972C2917}"/>
              </a:ext>
            </a:extLst>
          </p:cNvPr>
          <p:cNvPicPr>
            <a:picLocks noGrp="1" noChangeAspect="1"/>
          </p:cNvPicPr>
          <p:nvPr>
            <p:ph type="pic" sz="quarter" idx="13"/>
          </p:nvPr>
        </p:nvPicPr>
        <p:blipFill>
          <a:blip r:embed="rId3"/>
          <a:srcRect l="633" r="633"/>
          <a:stretch>
            <a:fillRect/>
          </a:stretch>
        </p:blipFill>
        <p:spPr/>
      </p:pic>
      <p:pic>
        <p:nvPicPr>
          <p:cNvPr id="6" name="Picture 5" descr="Icon&#10;&#10;Description automatically generated">
            <a:extLst>
              <a:ext uri="{FF2B5EF4-FFF2-40B4-BE49-F238E27FC236}">
                <a16:creationId xmlns:a16="http://schemas.microsoft.com/office/drawing/2014/main" id="{D3A4CF3A-B315-AEAD-ED09-DAFB8C29C982}"/>
              </a:ext>
            </a:extLst>
          </p:cNvPr>
          <p:cNvPicPr>
            <a:picLocks noChangeAspect="1"/>
          </p:cNvPicPr>
          <p:nvPr/>
        </p:nvPicPr>
        <p:blipFill>
          <a:blip r:embed="rId4"/>
          <a:stretch>
            <a:fillRect/>
          </a:stretch>
        </p:blipFill>
        <p:spPr>
          <a:xfrm>
            <a:off x="4071366" y="4209764"/>
            <a:ext cx="2558034" cy="1644450"/>
          </a:xfrm>
          <a:prstGeom prst="rect">
            <a:avLst/>
          </a:prstGeom>
        </p:spPr>
      </p:pic>
    </p:spTree>
    <p:extLst>
      <p:ext uri="{BB962C8B-B14F-4D97-AF65-F5344CB8AC3E}">
        <p14:creationId xmlns:p14="http://schemas.microsoft.com/office/powerpoint/2010/main" val="340305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06449"/>
            <a:ext cx="6190488" cy="1179576"/>
          </a:xfrm>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normAutofit/>
          </a:bodyPr>
          <a:lstStyle/>
          <a:p>
            <a:r>
              <a:rPr lang="en-US" dirty="0"/>
              <a:t>LinkedIn Influencers are selected by invitation only and comprise a global collective of 500+ influential </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a:t>Linkedin Influecers</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52" name="Picture Placeholder 51" descr="Graphical user interface&#10;&#10;Description automatically generated with medium confidence">
            <a:extLst>
              <a:ext uri="{FF2B5EF4-FFF2-40B4-BE49-F238E27FC236}">
                <a16:creationId xmlns:a16="http://schemas.microsoft.com/office/drawing/2014/main" id="{BFC798FD-5504-39E3-4538-4CDC3CAF1304}"/>
              </a:ext>
            </a:extLst>
          </p:cNvPr>
          <p:cNvPicPr>
            <a:picLocks noGrp="1" noChangeAspect="1"/>
          </p:cNvPicPr>
          <p:nvPr>
            <p:ph type="pic" sz="quarter" idx="13"/>
          </p:nvPr>
        </p:nvPicPr>
        <p:blipFill>
          <a:blip r:embed="rId2"/>
          <a:srcRect l="2571" r="2571"/>
          <a:stretch>
            <a:fillRect/>
          </a:stretch>
        </p:blipFill>
        <p:spPr>
          <a:xfrm>
            <a:off x="7451725" y="1665288"/>
            <a:ext cx="4267200" cy="4267200"/>
          </a:xfrm>
          <a:prstGeom prst="rect">
            <a:avLst/>
          </a:prstGeom>
        </p:spPr>
      </p:pic>
      <p:pic>
        <p:nvPicPr>
          <p:cNvPr id="2" name="Picture 1">
            <a:extLst>
              <a:ext uri="{FF2B5EF4-FFF2-40B4-BE49-F238E27FC236}">
                <a16:creationId xmlns:a16="http://schemas.microsoft.com/office/drawing/2014/main" id="{46CCA2DF-D6D5-46A1-4D3C-717BCE4DEEDE}"/>
              </a:ext>
            </a:extLst>
          </p:cNvPr>
          <p:cNvPicPr>
            <a:picLocks noChangeAspect="1"/>
          </p:cNvPicPr>
          <p:nvPr/>
        </p:nvPicPr>
        <p:blipFill>
          <a:blip r:embed="rId3"/>
          <a:stretch>
            <a:fillRect/>
          </a:stretch>
        </p:blipFill>
        <p:spPr>
          <a:xfrm>
            <a:off x="937478" y="4112546"/>
            <a:ext cx="3961094" cy="1634948"/>
          </a:xfrm>
          <a:prstGeom prst="rect">
            <a:avLst/>
          </a:prstGeom>
        </p:spPr>
      </p:pic>
    </p:spTree>
    <p:extLst>
      <p:ext uri="{BB962C8B-B14F-4D97-AF65-F5344CB8AC3E}">
        <p14:creationId xmlns:p14="http://schemas.microsoft.com/office/powerpoint/2010/main" val="3653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4357ED4-80DF-3DAA-9A05-B6874EA03DBC}"/>
              </a:ext>
            </a:extLst>
          </p:cNvPr>
          <p:cNvSpPr>
            <a:spLocks noGrp="1"/>
          </p:cNvSpPr>
          <p:nvPr>
            <p:ph type="title"/>
          </p:nvPr>
        </p:nvSpPr>
        <p:spPr>
          <a:xfrm>
            <a:off x="838200" y="698643"/>
            <a:ext cx="5243394" cy="2225532"/>
          </a:xfrm>
        </p:spPr>
        <p:txBody>
          <a:bodyPr vert="horz" lIns="91440" tIns="45720" rIns="91440" bIns="45720" rtlCol="0" anchor="t">
            <a:normAutofit/>
          </a:bodyPr>
          <a:lstStyle/>
          <a:p>
            <a:r>
              <a:rPr lang="en-US" sz="6000" kern="1200" dirty="0">
                <a:solidFill>
                  <a:schemeClr val="tx1"/>
                </a:solidFill>
                <a:latin typeface="+mj-lt"/>
                <a:ea typeface="+mj-ea"/>
                <a:cs typeface="+mj-cs"/>
              </a:rPr>
              <a:t>PROBLEM STATEMENT</a:t>
            </a:r>
          </a:p>
        </p:txBody>
      </p:sp>
      <p:cxnSp>
        <p:nvCxnSpPr>
          <p:cNvPr id="37" name="Straight Connector 3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4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9" name="Picture Placeholder 8" descr="Text&#10;&#10;Description automatically generated">
            <a:extLst>
              <a:ext uri="{FF2B5EF4-FFF2-40B4-BE49-F238E27FC236}">
                <a16:creationId xmlns:a16="http://schemas.microsoft.com/office/drawing/2014/main" id="{E5ABD5D7-0A24-08B5-4352-398E517AC06E}"/>
              </a:ext>
            </a:extLst>
          </p:cNvPr>
          <p:cNvPicPr>
            <a:picLocks noGrp="1" noChangeAspect="1"/>
          </p:cNvPicPr>
          <p:nvPr>
            <p:ph type="pic" sz="quarter" idx="13"/>
          </p:nvPr>
        </p:nvPicPr>
        <p:blipFill rotWithShape="1">
          <a:blip r:embed="rId2"/>
          <a:srcRect r="11153" b="3"/>
          <a:stretch/>
        </p:blipFill>
        <p:spPr>
          <a:xfrm>
            <a:off x="838200" y="3003054"/>
            <a:ext cx="5243391" cy="2994969"/>
          </a:xfrm>
          <a:prstGeom prst="rect">
            <a:avLst/>
          </a:prstGeom>
        </p:spPr>
      </p:pic>
      <p:sp>
        <p:nvSpPr>
          <p:cNvPr id="7" name="Slide Number Placeholder 6">
            <a:extLst>
              <a:ext uri="{FF2B5EF4-FFF2-40B4-BE49-F238E27FC236}">
                <a16:creationId xmlns:a16="http://schemas.microsoft.com/office/drawing/2014/main" id="{4BA6C8E6-4865-A82B-5BFC-DB1DCA0CF1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6</a:t>
            </a:fld>
            <a:endParaRPr lang="en-US"/>
          </a:p>
        </p:txBody>
      </p:sp>
      <p:graphicFrame>
        <p:nvGraphicFramePr>
          <p:cNvPr id="28" name="Content Placeholder 3">
            <a:extLst>
              <a:ext uri="{FF2B5EF4-FFF2-40B4-BE49-F238E27FC236}">
                <a16:creationId xmlns:a16="http://schemas.microsoft.com/office/drawing/2014/main" id="{F772F701-9752-DA16-6D5E-E3B3ACC9AB40}"/>
              </a:ext>
            </a:extLst>
          </p:cNvPr>
          <p:cNvGraphicFramePr>
            <a:graphicFrameLocks noGrp="1"/>
          </p:cNvGraphicFramePr>
          <p:nvPr>
            <p:ph idx="1"/>
            <p:extLst>
              <p:ext uri="{D42A27DB-BD31-4B8C-83A1-F6EECF244321}">
                <p14:modId xmlns:p14="http://schemas.microsoft.com/office/powerpoint/2010/main" val="2996281004"/>
              </p:ext>
            </p:extLst>
          </p:nvPr>
        </p:nvGraphicFramePr>
        <p:xfrm>
          <a:off x="7229042" y="879355"/>
          <a:ext cx="4124758" cy="5120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6825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F131EBA-DC25-B404-F4F1-07373F64FF38}"/>
              </a:ext>
            </a:extLst>
          </p:cNvPr>
          <p:cNvSpPr>
            <a:spLocks noGrp="1"/>
          </p:cNvSpPr>
          <p:nvPr>
            <p:ph type="title"/>
          </p:nvPr>
        </p:nvSpPr>
        <p:spPr>
          <a:xfrm>
            <a:off x="838200" y="698643"/>
            <a:ext cx="5243394" cy="2225532"/>
          </a:xfrm>
        </p:spPr>
        <p:txBody>
          <a:bodyPr vert="horz" lIns="91440" tIns="45720" rIns="91440" bIns="45720" rtlCol="0" anchor="t">
            <a:normAutofit/>
          </a:bodyPr>
          <a:lstStyle/>
          <a:p>
            <a:r>
              <a:rPr lang="en-US" sz="6000" kern="1200">
                <a:solidFill>
                  <a:schemeClr val="tx1"/>
                </a:solidFill>
                <a:latin typeface="+mj-lt"/>
                <a:ea typeface="+mj-ea"/>
                <a:cs typeface="+mj-cs"/>
              </a:rPr>
              <a:t>Previous studies</a:t>
            </a:r>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2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11" name="Graphic 10" descr="Onboarding">
            <a:extLst>
              <a:ext uri="{FF2B5EF4-FFF2-40B4-BE49-F238E27FC236}">
                <a16:creationId xmlns:a16="http://schemas.microsoft.com/office/drawing/2014/main" id="{DA71FB72-B591-9D69-4748-2CDF02D535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3003053"/>
            <a:ext cx="2994972" cy="2994972"/>
          </a:xfrm>
          <a:prstGeom prst="rect">
            <a:avLst/>
          </a:prstGeom>
        </p:spPr>
      </p:pic>
      <p:graphicFrame>
        <p:nvGraphicFramePr>
          <p:cNvPr id="26" name="Content Placeholder 3">
            <a:extLst>
              <a:ext uri="{FF2B5EF4-FFF2-40B4-BE49-F238E27FC236}">
                <a16:creationId xmlns:a16="http://schemas.microsoft.com/office/drawing/2014/main" id="{99931605-9D8D-AA75-3379-D5904F901F65}"/>
              </a:ext>
            </a:extLst>
          </p:cNvPr>
          <p:cNvGraphicFramePr>
            <a:graphicFrameLocks noGrp="1"/>
          </p:cNvGraphicFramePr>
          <p:nvPr>
            <p:ph idx="1"/>
          </p:nvPr>
        </p:nvGraphicFramePr>
        <p:xfrm>
          <a:off x="4441372" y="879355"/>
          <a:ext cx="6912428" cy="5120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Date Placeholder 4">
            <a:extLst>
              <a:ext uri="{FF2B5EF4-FFF2-40B4-BE49-F238E27FC236}">
                <a16:creationId xmlns:a16="http://schemas.microsoft.com/office/drawing/2014/main" id="{44132A28-A80F-19D3-3C36-8AC17D1C34C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9/3/20XX</a:t>
            </a:r>
          </a:p>
        </p:txBody>
      </p:sp>
      <p:sp>
        <p:nvSpPr>
          <p:cNvPr id="7" name="Slide Number Placeholder 6">
            <a:extLst>
              <a:ext uri="{FF2B5EF4-FFF2-40B4-BE49-F238E27FC236}">
                <a16:creationId xmlns:a16="http://schemas.microsoft.com/office/drawing/2014/main" id="{E45492AD-70B5-25B1-B524-D636D5AA407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7</a:t>
            </a:fld>
            <a:endParaRPr lang="en-US"/>
          </a:p>
        </p:txBody>
      </p:sp>
    </p:spTree>
    <p:extLst>
      <p:ext uri="{BB962C8B-B14F-4D97-AF65-F5344CB8AC3E}">
        <p14:creationId xmlns:p14="http://schemas.microsoft.com/office/powerpoint/2010/main" val="739801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929C3A-56A1-6E12-1B62-69D8B470BC32}"/>
              </a:ext>
            </a:extLst>
          </p:cNvPr>
          <p:cNvSpPr>
            <a:spLocks noGrp="1"/>
          </p:cNvSpPr>
          <p:nvPr>
            <p:ph type="title"/>
          </p:nvPr>
        </p:nvSpPr>
        <p:spPr>
          <a:xfrm>
            <a:off x="1600200" y="2271449"/>
            <a:ext cx="9335524" cy="2168651"/>
          </a:xfrm>
        </p:spPr>
        <p:txBody>
          <a:bodyPr vert="horz" lIns="91440" tIns="45720" rIns="91440" bIns="45720" rtlCol="0" anchor="b">
            <a:normAutofit/>
          </a:bodyPr>
          <a:lstStyle/>
          <a:p>
            <a:r>
              <a:rPr lang="en-US" sz="7200" b="1" i="0" kern="1200" cap="all" baseline="0" dirty="0">
                <a:latin typeface="+mj-lt"/>
                <a:ea typeface="+mj-ea"/>
                <a:cs typeface="+mj-cs"/>
              </a:rPr>
              <a:t>METHODOLOGY</a:t>
            </a: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9"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21"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4" name="Date Placeholder 3">
            <a:extLst>
              <a:ext uri="{FF2B5EF4-FFF2-40B4-BE49-F238E27FC236}">
                <a16:creationId xmlns:a16="http://schemas.microsoft.com/office/drawing/2014/main" id="{0742805C-C2F8-3831-969F-4C0B376C13FD}"/>
              </a:ext>
            </a:extLst>
          </p:cNvPr>
          <p:cNvSpPr>
            <a:spLocks noGrp="1"/>
          </p:cNvSpPr>
          <p:nvPr>
            <p:ph type="dt" sz="half" idx="10"/>
          </p:nvPr>
        </p:nvSpPr>
        <p:spPr>
          <a:xfrm>
            <a:off x="661988" y="6133917"/>
            <a:ext cx="2743200" cy="365125"/>
          </a:xfrm>
        </p:spPr>
        <p:txBody>
          <a:bodyPr vert="horz" lIns="91440" tIns="45720" rIns="91440" bIns="45720" rtlCol="0" anchor="ctr">
            <a:normAutofit/>
          </a:bodyPr>
          <a:lstStyle/>
          <a:p>
            <a:pPr>
              <a:spcAft>
                <a:spcPts val="600"/>
              </a:spcAft>
            </a:pPr>
            <a:r>
              <a:rPr lang="en-US"/>
              <a:t>9/3/20XX</a:t>
            </a:r>
          </a:p>
        </p:txBody>
      </p:sp>
      <p:sp>
        <p:nvSpPr>
          <p:cNvPr id="6" name="Slide Number Placeholder 5">
            <a:extLst>
              <a:ext uri="{FF2B5EF4-FFF2-40B4-BE49-F238E27FC236}">
                <a16:creationId xmlns:a16="http://schemas.microsoft.com/office/drawing/2014/main" id="{84A88F85-0389-69BB-AE9E-72C683D033AD}"/>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8</a:t>
            </a:fld>
            <a:endParaRPr lang="en-US"/>
          </a:p>
        </p:txBody>
      </p:sp>
    </p:spTree>
    <p:extLst>
      <p:ext uri="{BB962C8B-B14F-4D97-AF65-F5344CB8AC3E}">
        <p14:creationId xmlns:p14="http://schemas.microsoft.com/office/powerpoint/2010/main" val="2793792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433C5D6-4570-CD6B-BB57-86B4B2F934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solidFill>
                  <a:srgbClr val="FFFFFF"/>
                </a:solidFill>
              </a:rPr>
              <a:pPr>
                <a:spcAft>
                  <a:spcPts val="600"/>
                </a:spcAft>
              </a:pPr>
              <a:t>9</a:t>
            </a:fld>
            <a:endParaRPr lang="en-US">
              <a:solidFill>
                <a:srgbClr val="FFFFFF"/>
              </a:solidFill>
            </a:endParaRPr>
          </a:p>
        </p:txBody>
      </p:sp>
      <p:pic>
        <p:nvPicPr>
          <p:cNvPr id="8" name="Content Placeholder 7">
            <a:extLst>
              <a:ext uri="{FF2B5EF4-FFF2-40B4-BE49-F238E27FC236}">
                <a16:creationId xmlns:a16="http://schemas.microsoft.com/office/drawing/2014/main" id="{248D8AE4-CA51-502D-7B26-0B6A4F86932B}"/>
              </a:ext>
            </a:extLst>
          </p:cNvPr>
          <p:cNvPicPr>
            <a:picLocks noGrp="1" noChangeAspect="1"/>
          </p:cNvPicPr>
          <p:nvPr>
            <p:ph idx="1"/>
          </p:nvPr>
        </p:nvPicPr>
        <p:blipFill>
          <a:blip r:embed="rId2"/>
          <a:stretch>
            <a:fillRect/>
          </a:stretch>
        </p:blipFill>
        <p:spPr>
          <a:xfrm>
            <a:off x="381352" y="936171"/>
            <a:ext cx="11524615" cy="5138058"/>
          </a:xfrm>
        </p:spPr>
      </p:pic>
    </p:spTree>
    <p:extLst>
      <p:ext uri="{BB962C8B-B14F-4D97-AF65-F5344CB8AC3E}">
        <p14:creationId xmlns:p14="http://schemas.microsoft.com/office/powerpoint/2010/main" val="4067939328"/>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{CE67DBE2-A46D-4FC6-BD85-40B8E2F95D61}tf89338750_win32</Template>
  <TotalTime>1905</TotalTime>
  <Words>623</Words>
  <Application>Microsoft Office PowerPoint</Application>
  <PresentationFormat>Widescreen</PresentationFormat>
  <Paragraphs>91</Paragraphs>
  <Slides>24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Söhne</vt:lpstr>
      <vt:lpstr>Univers</vt:lpstr>
      <vt:lpstr>GradientUnivers</vt:lpstr>
      <vt:lpstr>LINKEDIN INFLUENCERS</vt:lpstr>
      <vt:lpstr>HOW TO CHOOSE who TO FOLLOW</vt:lpstr>
      <vt:lpstr>Agenda</vt:lpstr>
      <vt:lpstr>Introduction</vt:lpstr>
      <vt:lpstr>Introduction</vt:lpstr>
      <vt:lpstr>PROBLEM STATEMENT</vt:lpstr>
      <vt:lpstr>Previous studies</vt:lpstr>
      <vt:lpstr>METHODOLOGY</vt:lpstr>
      <vt:lpstr>PowerPoint Presentation</vt:lpstr>
      <vt:lpstr>PowerPoint Presentation</vt:lpstr>
      <vt:lpstr>PowerPoint Presentation</vt:lpstr>
      <vt:lpstr>PowerPoint Presentation</vt:lpstr>
      <vt:lpstr>Results</vt:lpstr>
      <vt:lpstr>PowerPoint Presentation</vt:lpstr>
      <vt:lpstr>PowerPoint Presentation</vt:lpstr>
      <vt:lpstr>COMMON WORDS IN THE POSTS</vt:lpstr>
      <vt:lpstr>COMMON WORDS IN THE POSTS</vt:lpstr>
      <vt:lpstr>Clustering scores based on reaction classes</vt:lpstr>
      <vt:lpstr>Clustering scores based on comment classes</vt:lpstr>
      <vt:lpstr>Potential roles</vt:lpstr>
      <vt:lpstr>Potential roles</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LINKEDIN INFLUENCERS</dc:title>
  <dc:creator>Rhoda Nankabirwa</dc:creator>
  <cp:lastModifiedBy>Rhoda Nankabirwa</cp:lastModifiedBy>
  <cp:revision>18</cp:revision>
  <dcterms:created xsi:type="dcterms:W3CDTF">2023-05-02T13:51:47Z</dcterms:created>
  <dcterms:modified xsi:type="dcterms:W3CDTF">2024-07-16T00:58:48Z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